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9" r:id="rId1"/>
  </p:sldMasterIdLst>
  <p:notesMasterIdLst>
    <p:notesMasterId r:id="rId67"/>
  </p:notesMasterIdLst>
  <p:sldIdLst>
    <p:sldId id="404" r:id="rId2"/>
    <p:sldId id="316" r:id="rId3"/>
    <p:sldId id="265" r:id="rId4"/>
    <p:sldId id="266" r:id="rId5"/>
    <p:sldId id="267" r:id="rId6"/>
    <p:sldId id="268" r:id="rId7"/>
    <p:sldId id="269" r:id="rId8"/>
    <p:sldId id="270" r:id="rId9"/>
    <p:sldId id="318" r:id="rId10"/>
    <p:sldId id="353" r:id="rId11"/>
    <p:sldId id="354" r:id="rId12"/>
    <p:sldId id="355" r:id="rId13"/>
    <p:sldId id="319" r:id="rId14"/>
    <p:sldId id="274" r:id="rId15"/>
    <p:sldId id="275" r:id="rId16"/>
    <p:sldId id="359" r:id="rId17"/>
    <p:sldId id="360" r:id="rId18"/>
    <p:sldId id="326" r:id="rId19"/>
    <p:sldId id="370" r:id="rId20"/>
    <p:sldId id="361" r:id="rId21"/>
    <p:sldId id="371" r:id="rId22"/>
    <p:sldId id="362" r:id="rId23"/>
    <p:sldId id="372" r:id="rId24"/>
    <p:sldId id="373" r:id="rId25"/>
    <p:sldId id="327" r:id="rId26"/>
    <p:sldId id="280" r:id="rId27"/>
    <p:sldId id="328" r:id="rId28"/>
    <p:sldId id="282" r:id="rId29"/>
    <p:sldId id="329" r:id="rId30"/>
    <p:sldId id="284" r:id="rId31"/>
    <p:sldId id="330" r:id="rId32"/>
    <p:sldId id="375" r:id="rId33"/>
    <p:sldId id="377" r:id="rId34"/>
    <p:sldId id="374" r:id="rId35"/>
    <p:sldId id="379" r:id="rId36"/>
    <p:sldId id="376" r:id="rId37"/>
    <p:sldId id="378" r:id="rId38"/>
    <p:sldId id="332" r:id="rId39"/>
    <p:sldId id="291" r:id="rId40"/>
    <p:sldId id="381" r:id="rId41"/>
    <p:sldId id="382" r:id="rId42"/>
    <p:sldId id="384" r:id="rId43"/>
    <p:sldId id="383" r:id="rId44"/>
    <p:sldId id="380" r:id="rId45"/>
    <p:sldId id="339" r:id="rId46"/>
    <p:sldId id="295" r:id="rId47"/>
    <p:sldId id="385" r:id="rId48"/>
    <p:sldId id="386" r:id="rId49"/>
    <p:sldId id="387" r:id="rId50"/>
    <p:sldId id="388" r:id="rId51"/>
    <p:sldId id="389" r:id="rId52"/>
    <p:sldId id="391" r:id="rId53"/>
    <p:sldId id="390" r:id="rId54"/>
    <p:sldId id="394" r:id="rId55"/>
    <p:sldId id="393" r:id="rId56"/>
    <p:sldId id="395" r:id="rId57"/>
    <p:sldId id="396" r:id="rId58"/>
    <p:sldId id="392" r:id="rId59"/>
    <p:sldId id="397" r:id="rId60"/>
    <p:sldId id="400" r:id="rId61"/>
    <p:sldId id="399" r:id="rId62"/>
    <p:sldId id="402" r:id="rId63"/>
    <p:sldId id="398" r:id="rId64"/>
    <p:sldId id="401" r:id="rId65"/>
    <p:sldId id="403" r:id="rId6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60C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A7B555F-D519-4BBB-90FB-A54E4CDD5312}">
  <a:tblStyle styleId="{FA7B555F-D519-4BBB-90FB-A54E4CDD5312}"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98" autoAdjust="0"/>
    <p:restoredTop sz="94660"/>
  </p:normalViewPr>
  <p:slideViewPr>
    <p:cSldViewPr>
      <p:cViewPr varScale="1">
        <p:scale>
          <a:sx n="86" d="100"/>
          <a:sy n="86" d="100"/>
        </p:scale>
        <p:origin x="-888"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dirty="0"/>
          </a:p>
        </p:txBody>
      </p:sp>
    </p:spTree>
    <p:extLst>
      <p:ext uri="{BB962C8B-B14F-4D97-AF65-F5344CB8AC3E}">
        <p14:creationId xmlns:p14="http://schemas.microsoft.com/office/powerpoint/2010/main" val="82404261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dobe Arabic" pitchFamily="18" charset="-78"/>
        <a:ea typeface="Adobe Arabic" pitchFamily="18" charset="-78"/>
        <a:cs typeface="Adobe Arabic" pitchFamily="18" charset="-78"/>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29057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0" y="2571750"/>
            <a:ext cx="9144000" cy="25719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Adobe Arabic" pitchFamily="18" charset="-78"/>
              <a:cs typeface="Adobe Arabic" pitchFamily="18" charset="-78"/>
            </a:endParaRPr>
          </a:p>
        </p:txBody>
      </p:sp>
      <p:sp>
        <p:nvSpPr>
          <p:cNvPr id="11" name="Google Shape;11;p2"/>
          <p:cNvSpPr txBox="1">
            <a:spLocks noGrp="1"/>
          </p:cNvSpPr>
          <p:nvPr>
            <p:ph type="ctrTitle"/>
          </p:nvPr>
        </p:nvSpPr>
        <p:spPr>
          <a:xfrm>
            <a:off x="702900" y="1361354"/>
            <a:ext cx="3724500" cy="1159800"/>
          </a:xfrm>
          <a:prstGeom prst="rect">
            <a:avLst/>
          </a:prstGeom>
        </p:spPr>
        <p:txBody>
          <a:bodyPr spcFirstLastPara="1" wrap="square" lIns="0" tIns="0" rIns="0" bIns="0" anchor="b" anchorCtr="0">
            <a:no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2" name="Google Shape;12;p2"/>
          <p:cNvSpPr/>
          <p:nvPr/>
        </p:nvSpPr>
        <p:spPr>
          <a:xfrm>
            <a:off x="8227900" y="-1675"/>
            <a:ext cx="916200" cy="916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Adobe Arabic" pitchFamily="18" charset="-78"/>
              <a:cs typeface="Adobe Arabic" pitchFamily="18" charset="-78"/>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2"/>
        </a:solidFill>
        <a:effectLst/>
      </p:bgPr>
    </p:bg>
    <p:spTree>
      <p:nvGrpSpPr>
        <p:cNvPr id="1" name="Shape 55"/>
        <p:cNvGrpSpPr/>
        <p:nvPr/>
      </p:nvGrpSpPr>
      <p:grpSpPr>
        <a:xfrm>
          <a:off x="0" y="0"/>
          <a:ext cx="0" cy="0"/>
          <a:chOff x="0" y="0"/>
          <a:chExt cx="0" cy="0"/>
        </a:xfrm>
      </p:grpSpPr>
      <p:sp>
        <p:nvSpPr>
          <p:cNvPr id="56" name="Google Shape;56;p11"/>
          <p:cNvSpPr/>
          <p:nvPr/>
        </p:nvSpPr>
        <p:spPr>
          <a:xfrm>
            <a:off x="0" y="0"/>
            <a:ext cx="9144000" cy="5143500"/>
          </a:xfrm>
          <a:prstGeom prst="frame">
            <a:avLst>
              <a:gd name="adj1" fmla="val 8849"/>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Adobe Arabic" pitchFamily="18" charset="-78"/>
              <a:cs typeface="Adobe Arabic" pitchFamily="18" charset="-78"/>
            </a:endParaRPr>
          </a:p>
        </p:txBody>
      </p:sp>
      <p:sp>
        <p:nvSpPr>
          <p:cNvPr id="57" name="Google Shape;57;p11"/>
          <p:cNvSpPr txBox="1">
            <a:spLocks noGrp="1"/>
          </p:cNvSpPr>
          <p:nvPr>
            <p:ph type="sldNum" idx="12"/>
          </p:nvPr>
        </p:nvSpPr>
        <p:spPr>
          <a:xfrm>
            <a:off x="8688300" y="4687750"/>
            <a:ext cx="455700" cy="4557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8688300" y="4687750"/>
            <a:ext cx="455700" cy="455700"/>
          </a:xfrm>
          <a:prstGeom prst="rect">
            <a:avLst/>
          </a:prstGeom>
          <a:solidFill>
            <a:schemeClr val="accent2"/>
          </a:solidFill>
          <a:ln>
            <a:noFill/>
          </a:ln>
        </p:spPr>
        <p:txBody>
          <a:bodyPr spcFirstLastPara="1" wrap="square" lIns="0" tIns="0" rIns="0" bIns="0" anchor="ctr" anchorCtr="0">
            <a:noAutofit/>
          </a:bodyPr>
          <a:lstStyle>
            <a:lvl1pPr lvl="0" algn="ctr" rtl="0">
              <a:buNone/>
              <a:defRPr sz="1300" b="1">
                <a:solidFill>
                  <a:schemeClr val="lt1"/>
                </a:solidFill>
                <a:latin typeface="Inria Serif"/>
                <a:ea typeface="Inria Serif"/>
                <a:cs typeface="Inria Serif"/>
                <a:sym typeface="Inria Serif"/>
              </a:defRPr>
            </a:lvl1pPr>
            <a:lvl2pPr lvl="1" algn="ctr" rtl="0">
              <a:buNone/>
              <a:defRPr sz="1300" b="1">
                <a:solidFill>
                  <a:schemeClr val="lt1"/>
                </a:solidFill>
                <a:latin typeface="Inria Serif"/>
                <a:ea typeface="Inria Serif"/>
                <a:cs typeface="Inria Serif"/>
                <a:sym typeface="Inria Serif"/>
              </a:defRPr>
            </a:lvl2pPr>
            <a:lvl3pPr lvl="2" algn="ctr" rtl="0">
              <a:buNone/>
              <a:defRPr sz="1300" b="1">
                <a:solidFill>
                  <a:schemeClr val="lt1"/>
                </a:solidFill>
                <a:latin typeface="Inria Serif"/>
                <a:ea typeface="Inria Serif"/>
                <a:cs typeface="Inria Serif"/>
                <a:sym typeface="Inria Serif"/>
              </a:defRPr>
            </a:lvl3pPr>
            <a:lvl4pPr lvl="3" algn="ctr" rtl="0">
              <a:buNone/>
              <a:defRPr sz="1300" b="1">
                <a:solidFill>
                  <a:schemeClr val="lt1"/>
                </a:solidFill>
                <a:latin typeface="Inria Serif"/>
                <a:ea typeface="Inria Serif"/>
                <a:cs typeface="Inria Serif"/>
                <a:sym typeface="Inria Serif"/>
              </a:defRPr>
            </a:lvl4pPr>
            <a:lvl5pPr lvl="4" algn="ctr" rtl="0">
              <a:buNone/>
              <a:defRPr sz="1300" b="1">
                <a:solidFill>
                  <a:schemeClr val="lt1"/>
                </a:solidFill>
                <a:latin typeface="Inria Serif"/>
                <a:ea typeface="Inria Serif"/>
                <a:cs typeface="Inria Serif"/>
                <a:sym typeface="Inria Serif"/>
              </a:defRPr>
            </a:lvl5pPr>
            <a:lvl6pPr lvl="5" algn="ctr" rtl="0">
              <a:buNone/>
              <a:defRPr sz="1300" b="1">
                <a:solidFill>
                  <a:schemeClr val="lt1"/>
                </a:solidFill>
                <a:latin typeface="Inria Serif"/>
                <a:ea typeface="Inria Serif"/>
                <a:cs typeface="Inria Serif"/>
                <a:sym typeface="Inria Serif"/>
              </a:defRPr>
            </a:lvl6pPr>
            <a:lvl7pPr lvl="6" algn="ctr" rtl="0">
              <a:buNone/>
              <a:defRPr sz="1300" b="1">
                <a:solidFill>
                  <a:schemeClr val="lt1"/>
                </a:solidFill>
                <a:latin typeface="Inria Serif"/>
                <a:ea typeface="Inria Serif"/>
                <a:cs typeface="Inria Serif"/>
                <a:sym typeface="Inria Serif"/>
              </a:defRPr>
            </a:lvl7pPr>
            <a:lvl8pPr lvl="7" algn="ctr" rtl="0">
              <a:buNone/>
              <a:defRPr sz="1300" b="1">
                <a:solidFill>
                  <a:schemeClr val="lt1"/>
                </a:solidFill>
                <a:latin typeface="Inria Serif"/>
                <a:ea typeface="Inria Serif"/>
                <a:cs typeface="Inria Serif"/>
                <a:sym typeface="Inria Serif"/>
              </a:defRPr>
            </a:lvl8pPr>
            <a:lvl9pPr lvl="8" algn="ctr" rtl="0">
              <a:buNone/>
              <a:defRPr sz="1300" b="1">
                <a:solidFill>
                  <a:schemeClr val="lt1"/>
                </a:solidFill>
                <a:latin typeface="Inria Serif"/>
                <a:ea typeface="Inria Serif"/>
                <a:cs typeface="Inria Serif"/>
                <a:sym typeface="Inria Serif"/>
              </a:defRPr>
            </a:lvl9pPr>
          </a:lstStyle>
          <a:p>
            <a:pPr marL="0" lvl="0" indent="0" algn="ctr" rtl="0">
              <a:spcBef>
                <a:spcPts val="0"/>
              </a:spcBef>
              <a:spcAft>
                <a:spcPts val="0"/>
              </a:spcAft>
              <a:buNone/>
            </a:pPr>
            <a:fld id="{00000000-1234-1234-1234-123412341234}" type="slidenum">
              <a:rPr lang="en"/>
              <a:t>‹#›</a:t>
            </a:fld>
            <a:endParaRPr/>
          </a:p>
        </p:txBody>
      </p:sp>
      <p:sp>
        <p:nvSpPr>
          <p:cNvPr id="7" name="Google Shape;7;p1"/>
          <p:cNvSpPr txBox="1">
            <a:spLocks noGrp="1"/>
          </p:cNvSpPr>
          <p:nvPr>
            <p:ph type="title"/>
          </p:nvPr>
        </p:nvSpPr>
        <p:spPr>
          <a:xfrm>
            <a:off x="455700" y="823775"/>
            <a:ext cx="1623900" cy="3864000"/>
          </a:xfrm>
          <a:prstGeom prst="rect">
            <a:avLst/>
          </a:prstGeom>
          <a:noFill/>
          <a:ln>
            <a:noFill/>
          </a:ln>
        </p:spPr>
        <p:txBody>
          <a:bodyPr spcFirstLastPara="1" wrap="square" lIns="0" tIns="0" rIns="0" bIns="0" anchor="t" anchorCtr="0">
            <a:noAutofit/>
          </a:bodyPr>
          <a:lstStyle>
            <a:lvl1pPr lvl="0" rtl="0">
              <a:lnSpc>
                <a:spcPct val="90000"/>
              </a:lnSpc>
              <a:spcBef>
                <a:spcPts val="0"/>
              </a:spcBef>
              <a:spcAft>
                <a:spcPts val="0"/>
              </a:spcAft>
              <a:buClr>
                <a:schemeClr val="accent1"/>
              </a:buClr>
              <a:buSzPts val="2200"/>
              <a:buFont typeface="Playfair Display Regular"/>
              <a:buNone/>
              <a:defRPr sz="2200">
                <a:solidFill>
                  <a:schemeClr val="accent1"/>
                </a:solidFill>
                <a:latin typeface="Playfair Display Regular"/>
                <a:ea typeface="Playfair Display Regular"/>
                <a:cs typeface="Playfair Display Regular"/>
                <a:sym typeface="Playfair Display Regular"/>
              </a:defRPr>
            </a:lvl1pPr>
            <a:lvl2pPr lvl="1" rtl="0">
              <a:lnSpc>
                <a:spcPct val="90000"/>
              </a:lnSpc>
              <a:spcBef>
                <a:spcPts val="0"/>
              </a:spcBef>
              <a:spcAft>
                <a:spcPts val="0"/>
              </a:spcAft>
              <a:buClr>
                <a:schemeClr val="accent1"/>
              </a:buClr>
              <a:buSzPts val="2200"/>
              <a:buFont typeface="Playfair Display Regular"/>
              <a:buNone/>
              <a:defRPr sz="2200">
                <a:solidFill>
                  <a:schemeClr val="accent1"/>
                </a:solidFill>
                <a:latin typeface="Playfair Display Regular"/>
                <a:ea typeface="Playfair Display Regular"/>
                <a:cs typeface="Playfair Display Regular"/>
                <a:sym typeface="Playfair Display Regular"/>
              </a:defRPr>
            </a:lvl2pPr>
            <a:lvl3pPr lvl="2" rtl="0">
              <a:lnSpc>
                <a:spcPct val="90000"/>
              </a:lnSpc>
              <a:spcBef>
                <a:spcPts val="0"/>
              </a:spcBef>
              <a:spcAft>
                <a:spcPts val="0"/>
              </a:spcAft>
              <a:buClr>
                <a:schemeClr val="accent1"/>
              </a:buClr>
              <a:buSzPts val="2200"/>
              <a:buFont typeface="Playfair Display Regular"/>
              <a:buNone/>
              <a:defRPr sz="2200">
                <a:solidFill>
                  <a:schemeClr val="accent1"/>
                </a:solidFill>
                <a:latin typeface="Playfair Display Regular"/>
                <a:ea typeface="Playfair Display Regular"/>
                <a:cs typeface="Playfair Display Regular"/>
                <a:sym typeface="Playfair Display Regular"/>
              </a:defRPr>
            </a:lvl3pPr>
            <a:lvl4pPr lvl="3" rtl="0">
              <a:lnSpc>
                <a:spcPct val="90000"/>
              </a:lnSpc>
              <a:spcBef>
                <a:spcPts val="0"/>
              </a:spcBef>
              <a:spcAft>
                <a:spcPts val="0"/>
              </a:spcAft>
              <a:buClr>
                <a:schemeClr val="accent1"/>
              </a:buClr>
              <a:buSzPts val="2200"/>
              <a:buFont typeface="Playfair Display Regular"/>
              <a:buNone/>
              <a:defRPr sz="2200">
                <a:solidFill>
                  <a:schemeClr val="accent1"/>
                </a:solidFill>
                <a:latin typeface="Playfair Display Regular"/>
                <a:ea typeface="Playfair Display Regular"/>
                <a:cs typeface="Playfair Display Regular"/>
                <a:sym typeface="Playfair Display Regular"/>
              </a:defRPr>
            </a:lvl4pPr>
            <a:lvl5pPr lvl="4" rtl="0">
              <a:lnSpc>
                <a:spcPct val="90000"/>
              </a:lnSpc>
              <a:spcBef>
                <a:spcPts val="0"/>
              </a:spcBef>
              <a:spcAft>
                <a:spcPts val="0"/>
              </a:spcAft>
              <a:buClr>
                <a:schemeClr val="accent1"/>
              </a:buClr>
              <a:buSzPts val="2200"/>
              <a:buFont typeface="Playfair Display Regular"/>
              <a:buNone/>
              <a:defRPr sz="2200">
                <a:solidFill>
                  <a:schemeClr val="accent1"/>
                </a:solidFill>
                <a:latin typeface="Playfair Display Regular"/>
                <a:ea typeface="Playfair Display Regular"/>
                <a:cs typeface="Playfair Display Regular"/>
                <a:sym typeface="Playfair Display Regular"/>
              </a:defRPr>
            </a:lvl5pPr>
            <a:lvl6pPr lvl="5" rtl="0">
              <a:lnSpc>
                <a:spcPct val="90000"/>
              </a:lnSpc>
              <a:spcBef>
                <a:spcPts val="0"/>
              </a:spcBef>
              <a:spcAft>
                <a:spcPts val="0"/>
              </a:spcAft>
              <a:buClr>
                <a:schemeClr val="accent1"/>
              </a:buClr>
              <a:buSzPts val="2200"/>
              <a:buFont typeface="Playfair Display Regular"/>
              <a:buNone/>
              <a:defRPr sz="2200">
                <a:solidFill>
                  <a:schemeClr val="accent1"/>
                </a:solidFill>
                <a:latin typeface="Playfair Display Regular"/>
                <a:ea typeface="Playfair Display Regular"/>
                <a:cs typeface="Playfair Display Regular"/>
                <a:sym typeface="Playfair Display Regular"/>
              </a:defRPr>
            </a:lvl6pPr>
            <a:lvl7pPr lvl="6" rtl="0">
              <a:lnSpc>
                <a:spcPct val="90000"/>
              </a:lnSpc>
              <a:spcBef>
                <a:spcPts val="0"/>
              </a:spcBef>
              <a:spcAft>
                <a:spcPts val="0"/>
              </a:spcAft>
              <a:buClr>
                <a:schemeClr val="accent1"/>
              </a:buClr>
              <a:buSzPts val="2200"/>
              <a:buFont typeface="Playfair Display Regular"/>
              <a:buNone/>
              <a:defRPr sz="2200">
                <a:solidFill>
                  <a:schemeClr val="accent1"/>
                </a:solidFill>
                <a:latin typeface="Playfair Display Regular"/>
                <a:ea typeface="Playfair Display Regular"/>
                <a:cs typeface="Playfair Display Regular"/>
                <a:sym typeface="Playfair Display Regular"/>
              </a:defRPr>
            </a:lvl7pPr>
            <a:lvl8pPr lvl="7" rtl="0">
              <a:lnSpc>
                <a:spcPct val="90000"/>
              </a:lnSpc>
              <a:spcBef>
                <a:spcPts val="0"/>
              </a:spcBef>
              <a:spcAft>
                <a:spcPts val="0"/>
              </a:spcAft>
              <a:buClr>
                <a:schemeClr val="accent1"/>
              </a:buClr>
              <a:buSzPts val="2200"/>
              <a:buFont typeface="Playfair Display Regular"/>
              <a:buNone/>
              <a:defRPr sz="2200">
                <a:solidFill>
                  <a:schemeClr val="accent1"/>
                </a:solidFill>
                <a:latin typeface="Playfair Display Regular"/>
                <a:ea typeface="Playfair Display Regular"/>
                <a:cs typeface="Playfair Display Regular"/>
                <a:sym typeface="Playfair Display Regular"/>
              </a:defRPr>
            </a:lvl8pPr>
            <a:lvl9pPr lvl="8" rtl="0">
              <a:lnSpc>
                <a:spcPct val="90000"/>
              </a:lnSpc>
              <a:spcBef>
                <a:spcPts val="0"/>
              </a:spcBef>
              <a:spcAft>
                <a:spcPts val="0"/>
              </a:spcAft>
              <a:buClr>
                <a:schemeClr val="accent1"/>
              </a:buClr>
              <a:buSzPts val="2200"/>
              <a:buFont typeface="Playfair Display Regular"/>
              <a:buNone/>
              <a:defRPr sz="2200">
                <a:solidFill>
                  <a:schemeClr val="accent1"/>
                </a:solidFill>
                <a:latin typeface="Playfair Display Regular"/>
                <a:ea typeface="Playfair Display Regular"/>
                <a:cs typeface="Playfair Display Regular"/>
                <a:sym typeface="Playfair Display Regular"/>
              </a:defRPr>
            </a:lvl9pPr>
          </a:lstStyle>
          <a:p>
            <a:endParaRPr/>
          </a:p>
        </p:txBody>
      </p:sp>
      <p:sp>
        <p:nvSpPr>
          <p:cNvPr id="8" name="Google Shape;8;p1"/>
          <p:cNvSpPr txBox="1">
            <a:spLocks noGrp="1"/>
          </p:cNvSpPr>
          <p:nvPr>
            <p:ph type="body" idx="1"/>
          </p:nvPr>
        </p:nvSpPr>
        <p:spPr>
          <a:xfrm>
            <a:off x="2763000" y="1376700"/>
            <a:ext cx="5925300" cy="3311100"/>
          </a:xfrm>
          <a:prstGeom prst="rect">
            <a:avLst/>
          </a:prstGeom>
          <a:noFill/>
          <a:ln>
            <a:noFill/>
          </a:ln>
        </p:spPr>
        <p:txBody>
          <a:bodyPr spcFirstLastPara="1" wrap="square" lIns="0" tIns="0" rIns="0" bIns="0" anchor="t" anchorCtr="0">
            <a:noAutofit/>
          </a:bodyPr>
          <a:lstStyle>
            <a:lvl1pPr marL="457200" lvl="0" indent="-355600" rtl="0">
              <a:lnSpc>
                <a:spcPct val="115000"/>
              </a:lnSpc>
              <a:spcBef>
                <a:spcPts val="0"/>
              </a:spcBef>
              <a:spcAft>
                <a:spcPts val="0"/>
              </a:spcAft>
              <a:buClr>
                <a:schemeClr val="accent2"/>
              </a:buClr>
              <a:buSzPts val="2000"/>
              <a:buFont typeface="Inria Serif Light"/>
              <a:buChar char="▫"/>
              <a:defRPr sz="2000">
                <a:solidFill>
                  <a:schemeClr val="dk1"/>
                </a:solidFill>
                <a:latin typeface="Inria Serif Light"/>
                <a:ea typeface="Inria Serif Light"/>
                <a:cs typeface="Inria Serif Light"/>
                <a:sym typeface="Inria Serif Light"/>
              </a:defRPr>
            </a:lvl1pPr>
            <a:lvl2pPr marL="914400" lvl="1" indent="-355600" rtl="0">
              <a:lnSpc>
                <a:spcPct val="115000"/>
              </a:lnSpc>
              <a:spcBef>
                <a:spcPts val="600"/>
              </a:spcBef>
              <a:spcAft>
                <a:spcPts val="0"/>
              </a:spcAft>
              <a:buClr>
                <a:schemeClr val="accent2"/>
              </a:buClr>
              <a:buSzPts val="2000"/>
              <a:buFont typeface="Inria Serif Light"/>
              <a:buChar char="▪"/>
              <a:defRPr sz="2000">
                <a:solidFill>
                  <a:schemeClr val="dk1"/>
                </a:solidFill>
                <a:latin typeface="Inria Serif Light"/>
                <a:ea typeface="Inria Serif Light"/>
                <a:cs typeface="Inria Serif Light"/>
                <a:sym typeface="Inria Serif Light"/>
              </a:defRPr>
            </a:lvl2pPr>
            <a:lvl3pPr marL="1371600" lvl="2" indent="-355600" rtl="0">
              <a:lnSpc>
                <a:spcPct val="115000"/>
              </a:lnSpc>
              <a:spcBef>
                <a:spcPts val="600"/>
              </a:spcBef>
              <a:spcAft>
                <a:spcPts val="0"/>
              </a:spcAft>
              <a:buClr>
                <a:schemeClr val="accent2"/>
              </a:buClr>
              <a:buSzPts val="2000"/>
              <a:buFont typeface="Inria Serif Light"/>
              <a:buChar char="▫"/>
              <a:defRPr sz="2000">
                <a:solidFill>
                  <a:schemeClr val="dk1"/>
                </a:solidFill>
                <a:latin typeface="Inria Serif Light"/>
                <a:ea typeface="Inria Serif Light"/>
                <a:cs typeface="Inria Serif Light"/>
                <a:sym typeface="Inria Serif Light"/>
              </a:defRPr>
            </a:lvl3pPr>
            <a:lvl4pPr marL="1828800" lvl="3" indent="-355600" rtl="0">
              <a:lnSpc>
                <a:spcPct val="115000"/>
              </a:lnSpc>
              <a:spcBef>
                <a:spcPts val="600"/>
              </a:spcBef>
              <a:spcAft>
                <a:spcPts val="0"/>
              </a:spcAft>
              <a:buClr>
                <a:schemeClr val="dk1"/>
              </a:buClr>
              <a:buSzPts val="2000"/>
              <a:buFont typeface="Inria Serif Light"/>
              <a:buChar char="●"/>
              <a:defRPr sz="2000">
                <a:solidFill>
                  <a:schemeClr val="dk1"/>
                </a:solidFill>
                <a:latin typeface="Inria Serif Light"/>
                <a:ea typeface="Inria Serif Light"/>
                <a:cs typeface="Inria Serif Light"/>
                <a:sym typeface="Inria Serif Light"/>
              </a:defRPr>
            </a:lvl4pPr>
            <a:lvl5pPr marL="2286000" lvl="4" indent="-355600" rtl="0">
              <a:lnSpc>
                <a:spcPct val="115000"/>
              </a:lnSpc>
              <a:spcBef>
                <a:spcPts val="600"/>
              </a:spcBef>
              <a:spcAft>
                <a:spcPts val="0"/>
              </a:spcAft>
              <a:buClr>
                <a:schemeClr val="dk1"/>
              </a:buClr>
              <a:buSzPts val="2000"/>
              <a:buFont typeface="Inria Serif Light"/>
              <a:buChar char="○"/>
              <a:defRPr sz="2000">
                <a:solidFill>
                  <a:schemeClr val="dk1"/>
                </a:solidFill>
                <a:latin typeface="Inria Serif Light"/>
                <a:ea typeface="Inria Serif Light"/>
                <a:cs typeface="Inria Serif Light"/>
                <a:sym typeface="Inria Serif Light"/>
              </a:defRPr>
            </a:lvl5pPr>
            <a:lvl6pPr marL="2743200" lvl="5" indent="-355600" rtl="0">
              <a:lnSpc>
                <a:spcPct val="115000"/>
              </a:lnSpc>
              <a:spcBef>
                <a:spcPts val="600"/>
              </a:spcBef>
              <a:spcAft>
                <a:spcPts val="0"/>
              </a:spcAft>
              <a:buClr>
                <a:schemeClr val="dk1"/>
              </a:buClr>
              <a:buSzPts val="2000"/>
              <a:buFont typeface="Inria Serif Light"/>
              <a:buChar char="■"/>
              <a:defRPr sz="2000">
                <a:solidFill>
                  <a:schemeClr val="dk1"/>
                </a:solidFill>
                <a:latin typeface="Inria Serif Light"/>
                <a:ea typeface="Inria Serif Light"/>
                <a:cs typeface="Inria Serif Light"/>
                <a:sym typeface="Inria Serif Light"/>
              </a:defRPr>
            </a:lvl6pPr>
            <a:lvl7pPr marL="3200400" lvl="6" indent="-355600" rtl="0">
              <a:lnSpc>
                <a:spcPct val="115000"/>
              </a:lnSpc>
              <a:spcBef>
                <a:spcPts val="600"/>
              </a:spcBef>
              <a:spcAft>
                <a:spcPts val="0"/>
              </a:spcAft>
              <a:buClr>
                <a:schemeClr val="dk1"/>
              </a:buClr>
              <a:buSzPts val="2000"/>
              <a:buFont typeface="Inria Serif Light"/>
              <a:buChar char="●"/>
              <a:defRPr sz="2000">
                <a:solidFill>
                  <a:schemeClr val="dk1"/>
                </a:solidFill>
                <a:latin typeface="Inria Serif Light"/>
                <a:ea typeface="Inria Serif Light"/>
                <a:cs typeface="Inria Serif Light"/>
                <a:sym typeface="Inria Serif Light"/>
              </a:defRPr>
            </a:lvl7pPr>
            <a:lvl8pPr marL="3657600" lvl="7" indent="-355600" rtl="0">
              <a:lnSpc>
                <a:spcPct val="115000"/>
              </a:lnSpc>
              <a:spcBef>
                <a:spcPts val="600"/>
              </a:spcBef>
              <a:spcAft>
                <a:spcPts val="0"/>
              </a:spcAft>
              <a:buClr>
                <a:schemeClr val="dk1"/>
              </a:buClr>
              <a:buSzPts val="2000"/>
              <a:buFont typeface="Inria Serif Light"/>
              <a:buChar char="○"/>
              <a:defRPr sz="2000">
                <a:solidFill>
                  <a:schemeClr val="dk1"/>
                </a:solidFill>
                <a:latin typeface="Inria Serif Light"/>
                <a:ea typeface="Inria Serif Light"/>
                <a:cs typeface="Inria Serif Light"/>
                <a:sym typeface="Inria Serif Light"/>
              </a:defRPr>
            </a:lvl8pPr>
            <a:lvl9pPr marL="4114800" lvl="8" indent="-355600" rtl="0">
              <a:lnSpc>
                <a:spcPct val="115000"/>
              </a:lnSpc>
              <a:spcBef>
                <a:spcPts val="600"/>
              </a:spcBef>
              <a:spcAft>
                <a:spcPts val="600"/>
              </a:spcAft>
              <a:buClr>
                <a:schemeClr val="dk1"/>
              </a:buClr>
              <a:buSzPts val="2000"/>
              <a:buFont typeface="Inria Serif Light"/>
              <a:buChar char="■"/>
              <a:defRPr sz="2000">
                <a:solidFill>
                  <a:schemeClr val="dk1"/>
                </a:solidFill>
                <a:latin typeface="Inria Serif Light"/>
                <a:ea typeface="Inria Serif Light"/>
                <a:cs typeface="Inria Serif Light"/>
                <a:sym typeface="Inria Serif 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7" r:id="rId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Google Shape;66;p13"/>
          <p:cNvSpPr txBox="1">
            <a:spLocks noGrp="1"/>
          </p:cNvSpPr>
          <p:nvPr>
            <p:ph type="ctrTitle"/>
          </p:nvPr>
        </p:nvSpPr>
        <p:spPr>
          <a:xfrm>
            <a:off x="1907704" y="601799"/>
            <a:ext cx="5742384" cy="794196"/>
          </a:xfrm>
          <a:prstGeom prst="rect">
            <a:avLst/>
          </a:prstGeom>
        </p:spPr>
        <p:txBody>
          <a:bodyPr spcFirstLastPara="1" wrap="square" lIns="0" tIns="0" rIns="0" bIns="0" anchor="b" anchorCtr="0">
            <a:noAutofit/>
          </a:bodyPr>
          <a:lstStyle/>
          <a:p>
            <a:pPr lvl="0" defTabSz="1218987">
              <a:lnSpc>
                <a:spcPct val="100000"/>
              </a:lnSpc>
              <a:defRPr/>
            </a:pPr>
            <a:r>
              <a:rPr lang="ar-EG" sz="6600" b="1" kern="1200" dirty="0" smtClean="0">
                <a:ln w="1905"/>
                <a:gradFill>
                  <a:gsLst>
                    <a:gs pos="0">
                      <a:srgbClr val="9D90A0">
                        <a:shade val="20000"/>
                        <a:satMod val="200000"/>
                      </a:srgbClr>
                    </a:gs>
                    <a:gs pos="78000">
                      <a:srgbClr val="9D90A0">
                        <a:tint val="90000"/>
                        <a:shade val="89000"/>
                        <a:satMod val="220000"/>
                      </a:srgbClr>
                    </a:gs>
                    <a:gs pos="100000">
                      <a:srgbClr val="9D90A0">
                        <a:tint val="12000"/>
                        <a:satMod val="255000"/>
                      </a:srgbClr>
                    </a:gs>
                  </a:gsLst>
                  <a:lin ang="5400000"/>
                </a:gradFill>
                <a:effectLst>
                  <a:innerShdw blurRad="69850" dist="43180" dir="5400000">
                    <a:srgbClr val="000000">
                      <a:alpha val="65000"/>
                    </a:srgbClr>
                  </a:innerShdw>
                </a:effectLst>
                <a:latin typeface="Adobe Arabic" pitchFamily="18" charset="-78"/>
                <a:ea typeface="GE SS Two Light" pitchFamily="18" charset="-78"/>
                <a:cs typeface="Adobe Arabic" pitchFamily="18" charset="-78"/>
              </a:rPr>
              <a:t>«الأسواق المالية وال</a:t>
            </a:r>
            <a:r>
              <a:rPr lang="ar-JO" sz="6600" b="1" kern="1200" dirty="0" smtClean="0">
                <a:ln w="1905"/>
                <a:gradFill>
                  <a:gsLst>
                    <a:gs pos="0">
                      <a:srgbClr val="9D90A0">
                        <a:shade val="20000"/>
                        <a:satMod val="200000"/>
                      </a:srgbClr>
                    </a:gs>
                    <a:gs pos="78000">
                      <a:srgbClr val="9D90A0">
                        <a:tint val="90000"/>
                        <a:shade val="89000"/>
                        <a:satMod val="220000"/>
                      </a:srgbClr>
                    </a:gs>
                    <a:gs pos="100000">
                      <a:srgbClr val="9D90A0">
                        <a:tint val="12000"/>
                        <a:satMod val="255000"/>
                      </a:srgbClr>
                    </a:gs>
                  </a:gsLst>
                  <a:lin ang="5400000"/>
                </a:gradFill>
                <a:effectLst>
                  <a:innerShdw blurRad="69850" dist="43180" dir="5400000">
                    <a:srgbClr val="000000">
                      <a:alpha val="65000"/>
                    </a:srgbClr>
                  </a:innerShdw>
                </a:effectLst>
                <a:latin typeface="Adobe Arabic" pitchFamily="18" charset="-78"/>
                <a:ea typeface="GE SS Two Light" pitchFamily="18" charset="-78"/>
                <a:cs typeface="Adobe Arabic" pitchFamily="18" charset="-78"/>
              </a:rPr>
              <a:t>أ</a:t>
            </a:r>
            <a:r>
              <a:rPr lang="ar-EG" sz="6600" b="1" kern="1200" dirty="0" smtClean="0">
                <a:ln w="1905"/>
                <a:gradFill>
                  <a:gsLst>
                    <a:gs pos="0">
                      <a:srgbClr val="9D90A0">
                        <a:shade val="20000"/>
                        <a:satMod val="200000"/>
                      </a:srgbClr>
                    </a:gs>
                    <a:gs pos="78000">
                      <a:srgbClr val="9D90A0">
                        <a:tint val="90000"/>
                        <a:shade val="89000"/>
                        <a:satMod val="220000"/>
                      </a:srgbClr>
                    </a:gs>
                    <a:gs pos="100000">
                      <a:srgbClr val="9D90A0">
                        <a:tint val="12000"/>
                        <a:satMod val="255000"/>
                      </a:srgbClr>
                    </a:gs>
                  </a:gsLst>
                  <a:lin ang="5400000"/>
                </a:gradFill>
                <a:effectLst>
                  <a:innerShdw blurRad="69850" dist="43180" dir="5400000">
                    <a:srgbClr val="000000">
                      <a:alpha val="65000"/>
                    </a:srgbClr>
                  </a:innerShdw>
                </a:effectLst>
                <a:latin typeface="Adobe Arabic" pitchFamily="18" charset="-78"/>
                <a:ea typeface="GE SS Two Light" pitchFamily="18" charset="-78"/>
                <a:cs typeface="Adobe Arabic" pitchFamily="18" charset="-78"/>
              </a:rPr>
              <a:t>سهم</a:t>
            </a:r>
            <a:r>
              <a:rPr lang="ar-EG" sz="6600" b="1" kern="1200" dirty="0">
                <a:ln w="1905"/>
                <a:gradFill>
                  <a:gsLst>
                    <a:gs pos="0">
                      <a:srgbClr val="9D90A0">
                        <a:shade val="20000"/>
                        <a:satMod val="200000"/>
                      </a:srgbClr>
                    </a:gs>
                    <a:gs pos="78000">
                      <a:srgbClr val="9D90A0">
                        <a:tint val="90000"/>
                        <a:shade val="89000"/>
                        <a:satMod val="220000"/>
                      </a:srgbClr>
                    </a:gs>
                    <a:gs pos="100000">
                      <a:srgbClr val="9D90A0">
                        <a:tint val="12000"/>
                        <a:satMod val="255000"/>
                      </a:srgbClr>
                    </a:gs>
                  </a:gsLst>
                  <a:lin ang="5400000"/>
                </a:gradFill>
                <a:effectLst>
                  <a:innerShdw blurRad="69850" dist="43180" dir="5400000">
                    <a:srgbClr val="000000">
                      <a:alpha val="65000"/>
                    </a:srgbClr>
                  </a:innerShdw>
                </a:effectLst>
                <a:latin typeface="Adobe Arabic" pitchFamily="18" charset="-78"/>
                <a:ea typeface="GE SS Two Light" pitchFamily="18" charset="-78"/>
                <a:cs typeface="Adobe Arabic" pitchFamily="18" charset="-78"/>
              </a:rPr>
              <a:t>»</a:t>
            </a:r>
            <a:endParaRPr lang="ar-SA" sz="6600" b="1" kern="1200" dirty="0">
              <a:ln w="1905"/>
              <a:gradFill>
                <a:gsLst>
                  <a:gs pos="0">
                    <a:srgbClr val="9D90A0">
                      <a:shade val="20000"/>
                      <a:satMod val="200000"/>
                    </a:srgbClr>
                  </a:gs>
                  <a:gs pos="78000">
                    <a:srgbClr val="9D90A0">
                      <a:tint val="90000"/>
                      <a:shade val="89000"/>
                      <a:satMod val="220000"/>
                    </a:srgbClr>
                  </a:gs>
                  <a:gs pos="100000">
                    <a:srgbClr val="9D90A0">
                      <a:tint val="12000"/>
                      <a:satMod val="255000"/>
                    </a:srgbClr>
                  </a:gs>
                </a:gsLst>
                <a:lin ang="5400000"/>
              </a:gradFill>
              <a:effectLst>
                <a:innerShdw blurRad="69850" dist="43180" dir="5400000">
                  <a:srgbClr val="000000">
                    <a:alpha val="65000"/>
                  </a:srgbClr>
                </a:innerShdw>
              </a:effectLst>
              <a:latin typeface="Adobe Arabic" pitchFamily="18" charset="-78"/>
              <a:ea typeface="GE SS Two Light" pitchFamily="18" charset="-78"/>
              <a:cs typeface="Adobe Arabic" pitchFamily="18" charset="-78"/>
            </a:endParaRPr>
          </a:p>
        </p:txBody>
      </p:sp>
      <p:pic>
        <p:nvPicPr>
          <p:cNvPr id="6" name="Picture 5" descr="تقرير حالة تداول الأسهم فى الأسواق المالية - اليوم السابع"/>
          <p:cNvPicPr/>
          <p:nvPr/>
        </p:nvPicPr>
        <p:blipFill>
          <a:blip r:embed="rId3">
            <a:extLst>
              <a:ext uri="{28A0092B-C50C-407E-A947-70E740481C1C}">
                <a14:useLocalDpi xmlns:a14="http://schemas.microsoft.com/office/drawing/2010/main" val="0"/>
              </a:ext>
            </a:extLst>
          </a:blip>
          <a:srcRect/>
          <a:stretch>
            <a:fillRect/>
          </a:stretch>
        </p:blipFill>
        <p:spPr bwMode="auto">
          <a:xfrm>
            <a:off x="107504" y="1493143"/>
            <a:ext cx="4176464" cy="2877294"/>
          </a:xfrm>
          <a:prstGeom prst="rect">
            <a:avLst/>
          </a:prstGeom>
          <a:noFill/>
          <a:ln>
            <a:noFill/>
          </a:ln>
        </p:spPr>
      </p:pic>
      <p:sp>
        <p:nvSpPr>
          <p:cNvPr id="3" name="Half Frame 2"/>
          <p:cNvSpPr/>
          <p:nvPr/>
        </p:nvSpPr>
        <p:spPr>
          <a:xfrm>
            <a:off x="0" y="0"/>
            <a:ext cx="2843808" cy="1203598"/>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dobe Arabic" pitchFamily="18" charset="-78"/>
            </a:endParaRPr>
          </a:p>
        </p:txBody>
      </p:sp>
    </p:spTree>
    <p:extLst>
      <p:ext uri="{BB962C8B-B14F-4D97-AF65-F5344CB8AC3E}">
        <p14:creationId xmlns:p14="http://schemas.microsoft.com/office/powerpoint/2010/main" val="1155107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العقل زينة - Home | Facebook"/>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6" name="AutoShape 6" descr="العقل زينة - Home | Facebook"/>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pic>
        <p:nvPicPr>
          <p:cNvPr id="8" name="Picture 7"/>
          <p:cNvPicPr/>
          <p:nvPr/>
        </p:nvPicPr>
        <p:blipFill>
          <a:blip r:embed="rId2">
            <a:extLst>
              <a:ext uri="{28A0092B-C50C-407E-A947-70E740481C1C}">
                <a14:useLocalDpi xmlns:a14="http://schemas.microsoft.com/office/drawing/2010/main" val="0"/>
              </a:ext>
            </a:extLst>
          </a:blip>
          <a:stretch>
            <a:fillRect/>
          </a:stretch>
        </p:blipFill>
        <p:spPr>
          <a:xfrm>
            <a:off x="971600" y="699542"/>
            <a:ext cx="7344816" cy="3744416"/>
          </a:xfrm>
          <a:prstGeom prst="rect">
            <a:avLst/>
          </a:prstGeom>
        </p:spPr>
      </p:pic>
    </p:spTree>
    <p:extLst>
      <p:ext uri="{BB962C8B-B14F-4D97-AF65-F5344CB8AC3E}">
        <p14:creationId xmlns:p14="http://schemas.microsoft.com/office/powerpoint/2010/main" val="30772959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العقل زينة - Home | Facebook"/>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6" name="AutoShape 6" descr="العقل زينة - Home | Facebook"/>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7" name="Rectangle 6"/>
          <p:cNvSpPr/>
          <p:nvPr/>
        </p:nvSpPr>
        <p:spPr>
          <a:xfrm>
            <a:off x="3563888" y="987574"/>
            <a:ext cx="4971620" cy="3041868"/>
          </a:xfrm>
          <a:prstGeom prst="rect">
            <a:avLst/>
          </a:prstGeom>
        </p:spPr>
        <p:txBody>
          <a:bodyPr wrap="square" lIns="68589" tIns="34295" rIns="68589" bIns="34295">
            <a:spAutoFit/>
          </a:bodyPr>
          <a:lstStyle/>
          <a:p>
            <a:pPr marL="48260" indent="-6350" algn="r" rtl="1">
              <a:spcAft>
                <a:spcPts val="1010"/>
              </a:spcAft>
            </a:pPr>
            <a:r>
              <a:rPr lang="ar-SA" sz="2400" b="1" dirty="0">
                <a:solidFill>
                  <a:srgbClr val="C00000"/>
                </a:solidFill>
                <a:latin typeface="Calibri" panose="020F0502020204030204" pitchFamily="34" charset="0"/>
                <a:ea typeface="Times New Roman" panose="02020603050405020304" pitchFamily="18" charset="0"/>
                <a:cs typeface="Adobe Arabic" pitchFamily="18" charset="-78"/>
              </a:rPr>
              <a:t>تعریف أسواق النقد </a:t>
            </a:r>
            <a:endParaRPr lang="en-US" sz="2400" dirty="0">
              <a:latin typeface="Calibri" panose="020F0502020204030204" pitchFamily="34" charset="0"/>
              <a:ea typeface="Calibri" panose="020F0502020204030204" pitchFamily="34" charset="0"/>
              <a:cs typeface="Adobe Arabic" pitchFamily="18" charset="-78"/>
            </a:endParaRPr>
          </a:p>
          <a:p>
            <a:pPr marL="46990" marR="2540" indent="-5080" algn="just" rtl="1">
              <a:spcAft>
                <a:spcPts val="110"/>
              </a:spcAft>
            </a:pPr>
            <a:r>
              <a:rPr lang="ar-SA" sz="2000" b="1" dirty="0">
                <a:latin typeface="Calibri" panose="020F0502020204030204" pitchFamily="34" charset="0"/>
                <a:ea typeface="Times New Roman" panose="02020603050405020304" pitchFamily="18" charset="0"/>
                <a:cs typeface="Adobe Arabic" pitchFamily="18" charset="-78"/>
              </a:rPr>
              <a:t>سوق النقد ( </a:t>
            </a:r>
            <a:r>
              <a:rPr lang="en-US" sz="2000" b="1" i="1" dirty="0">
                <a:latin typeface="Adobe Arabic" pitchFamily="18" charset="-78"/>
                <a:ea typeface="Times New Roman" panose="02020603050405020304" pitchFamily="18" charset="0"/>
                <a:cs typeface="Adobe Arabic" pitchFamily="18" charset="-78"/>
              </a:rPr>
              <a:t>Money Market</a:t>
            </a:r>
            <a:r>
              <a:rPr lang="ar-SA" sz="2000" b="1" dirty="0">
                <a:latin typeface="Calibri" panose="020F0502020204030204" pitchFamily="34" charset="0"/>
                <a:ea typeface="Times New Roman" panose="02020603050405020304" pitchFamily="18" charset="0"/>
                <a:cs typeface="Adobe Arabic" pitchFamily="18" charset="-78"/>
              </a:rPr>
              <a:t>) ھو سوق للاستثمار قصیر الأجل لا تتجاوز </a:t>
            </a:r>
            <a:r>
              <a:rPr lang="ar-SA" sz="2000" b="1" dirty="0" smtClean="0">
                <a:latin typeface="Calibri" panose="020F0502020204030204" pitchFamily="34" charset="0"/>
                <a:ea typeface="Times New Roman" panose="02020603050405020304" pitchFamily="18" charset="0"/>
                <a:cs typeface="Adobe Arabic" pitchFamily="18" charset="-78"/>
              </a:rPr>
              <a:t>آجال</a:t>
            </a:r>
            <a:r>
              <a:rPr lang="ar-JO" sz="2000" b="1" dirty="0" smtClean="0">
                <a:latin typeface="Calibri" panose="020F0502020204030204" pitchFamily="34" charset="0"/>
                <a:ea typeface="Times New Roman" panose="02020603050405020304" pitchFamily="18" charset="0"/>
                <a:cs typeface="Adobe Arabic" pitchFamily="18" charset="-78"/>
              </a:rPr>
              <a:t> </a:t>
            </a:r>
            <a:r>
              <a:rPr lang="ar-SA" sz="2000" b="1" dirty="0" smtClean="0">
                <a:latin typeface="Calibri" panose="020F0502020204030204" pitchFamily="34" charset="0"/>
                <a:ea typeface="Times New Roman" panose="02020603050405020304" pitchFamily="18" charset="0"/>
                <a:cs typeface="Adobe Arabic" pitchFamily="18" charset="-78"/>
              </a:rPr>
              <a:t>استحقاق </a:t>
            </a:r>
            <a:r>
              <a:rPr lang="ar-SA" sz="2000" b="1" dirty="0">
                <a:latin typeface="Calibri" panose="020F0502020204030204" pitchFamily="34" charset="0"/>
                <a:ea typeface="Times New Roman" panose="02020603050405020304" pitchFamily="18" charset="0"/>
                <a:cs typeface="Adobe Arabic" pitchFamily="18" charset="-78"/>
              </a:rPr>
              <a:t>الأدوات المالیة فیھ سنة </a:t>
            </a:r>
            <a:r>
              <a:rPr lang="ar-SA" sz="2000" b="1" dirty="0" smtClean="0">
                <a:latin typeface="Calibri" panose="020F0502020204030204" pitchFamily="34" charset="0"/>
                <a:ea typeface="Times New Roman" panose="02020603050405020304" pitchFamily="18" charset="0"/>
                <a:cs typeface="Adobe Arabic" pitchFamily="18" charset="-78"/>
              </a:rPr>
              <a:t>واحدة</a:t>
            </a:r>
            <a:r>
              <a:rPr lang="ar-SA" sz="2000" b="1" dirty="0">
                <a:latin typeface="Calibri" panose="020F0502020204030204" pitchFamily="34" charset="0"/>
                <a:ea typeface="Times New Roman" panose="02020603050405020304" pitchFamily="18" charset="0"/>
                <a:cs typeface="Adobe Arabic" pitchFamily="18" charset="-78"/>
              </a:rPr>
              <a:t>.  كما أنھ یعد مصدراً للتمویل قصیر الأجل(تمویل رأس المال العامل)، ولأنه خاص بالتعاملات قصیرة الأجل، فھو یتمتع بمزایا كثیرة أھمھا الأمان والسیولة. </a:t>
            </a:r>
            <a:endParaRPr lang="en-US" sz="2000" dirty="0">
              <a:latin typeface="Calibri" panose="020F0502020204030204" pitchFamily="34" charset="0"/>
              <a:ea typeface="Calibri" panose="020F0502020204030204" pitchFamily="34" charset="0"/>
              <a:cs typeface="Adobe Arabic" pitchFamily="18" charset="-78"/>
            </a:endParaRPr>
          </a:p>
          <a:p>
            <a:pPr algn="r" rtl="1"/>
            <a:r>
              <a:rPr lang="ar-SA" sz="2000" b="1" dirty="0">
                <a:latin typeface="Adobe Arabic" pitchFamily="18" charset="-78"/>
                <a:ea typeface="Times New Roman" panose="02020603050405020304" pitchFamily="18" charset="0"/>
                <a:cs typeface="Adobe Arabic" pitchFamily="18" charset="-78"/>
              </a:rPr>
              <a:t>تؤدي  المصارف التجاریة دوراً  مھما ً  فينشاط ھذا السوق، یشاركھا في ذلك بعض المؤسسات المالیة التي تقوم بدورالوساطة فیھ، أما المستثمرون الأفراد فدورھم محدوداً نسبیاً في سوق النقد بسبب انخفاض معدل العائد المتوقع من أدوات الاستثمار فیه . </a:t>
            </a:r>
            <a:endParaRPr lang="ar-SA" sz="2000" b="1" dirty="0">
              <a:latin typeface="Adobe Arabic" pitchFamily="18" charset="-78"/>
              <a:ea typeface="Calibri"/>
              <a:cs typeface="Adobe Arabic" pitchFamily="18"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328088"/>
            <a:ext cx="2803183" cy="3009131"/>
          </a:xfrm>
          <a:prstGeom prst="rect">
            <a:avLst/>
          </a:prstGeom>
        </p:spPr>
      </p:pic>
    </p:spTree>
    <p:extLst>
      <p:ext uri="{BB962C8B-B14F-4D97-AF65-F5344CB8AC3E}">
        <p14:creationId xmlns:p14="http://schemas.microsoft.com/office/powerpoint/2010/main" val="286296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العقل زينة - Home | Facebook"/>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6" name="AutoShape 6" descr="العقل زينة - Home | Facebook"/>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7" name="Rectangle 6"/>
          <p:cNvSpPr/>
          <p:nvPr/>
        </p:nvSpPr>
        <p:spPr>
          <a:xfrm>
            <a:off x="3923928" y="627534"/>
            <a:ext cx="4755596" cy="3903643"/>
          </a:xfrm>
          <a:prstGeom prst="rect">
            <a:avLst/>
          </a:prstGeom>
        </p:spPr>
        <p:txBody>
          <a:bodyPr wrap="square" lIns="68589" tIns="34295" rIns="68589" bIns="34295">
            <a:spAutoFit/>
          </a:bodyPr>
          <a:lstStyle/>
          <a:p>
            <a:pPr algn="just" rtl="1">
              <a:spcAft>
                <a:spcPts val="515"/>
              </a:spcAft>
            </a:pPr>
            <a:r>
              <a:rPr lang="ar-SA" sz="2000" b="1" dirty="0">
                <a:solidFill>
                  <a:srgbClr val="2E74B5"/>
                </a:solidFill>
                <a:latin typeface="Calibri" panose="020F0502020204030204" pitchFamily="34" charset="0"/>
                <a:ea typeface="Times New Roman" panose="02020603050405020304" pitchFamily="18" charset="0"/>
                <a:cs typeface="Adobe Arabic" pitchFamily="18" charset="-78"/>
              </a:rPr>
              <a:t>انخفاض مستویات المخاطر السوقیة  </a:t>
            </a:r>
            <a:endParaRPr lang="en-US" sz="2000" dirty="0">
              <a:latin typeface="Calibri" panose="020F0502020204030204" pitchFamily="34" charset="0"/>
              <a:ea typeface="Calibri" panose="020F0502020204030204" pitchFamily="34" charset="0"/>
              <a:cs typeface="Adobe Arabic" pitchFamily="18" charset="-78"/>
            </a:endParaRPr>
          </a:p>
          <a:p>
            <a:pPr marL="46990" marR="2540" indent="-5080" algn="just" rtl="1">
              <a:spcAft>
                <a:spcPts val="110"/>
              </a:spcAft>
            </a:pPr>
            <a:r>
              <a:rPr lang="ar-SA" sz="2000" b="1" dirty="0">
                <a:latin typeface="Calibri" panose="020F0502020204030204" pitchFamily="34" charset="0"/>
                <a:ea typeface="Times New Roman" panose="02020603050405020304" pitchFamily="18" charset="0"/>
                <a:cs typeface="Adobe Arabic" pitchFamily="18" charset="-78"/>
              </a:rPr>
              <a:t>یتسم سوق النقد بتدني درجة المخاطر السوقیة نتیجة انخفاض احتمالات </a:t>
            </a:r>
            <a:r>
              <a:rPr lang="ar-SA" sz="2000" b="1" dirty="0" smtClean="0">
                <a:latin typeface="Calibri" panose="020F0502020204030204" pitchFamily="34" charset="0"/>
                <a:ea typeface="Times New Roman" panose="02020603050405020304" pitchFamily="18" charset="0"/>
                <a:cs typeface="Adobe Arabic" pitchFamily="18" charset="-78"/>
              </a:rPr>
              <a:t>تراجع</a:t>
            </a:r>
            <a:r>
              <a:rPr lang="ar-JO" sz="2000" b="1" dirty="0" smtClean="0">
                <a:latin typeface="Calibri" panose="020F0502020204030204" pitchFamily="34" charset="0"/>
                <a:ea typeface="Times New Roman" panose="02020603050405020304" pitchFamily="18" charset="0"/>
                <a:cs typeface="Adobe Arabic" pitchFamily="18" charset="-78"/>
              </a:rPr>
              <a:t> </a:t>
            </a:r>
            <a:r>
              <a:rPr lang="ar-SA" sz="2000" b="1" dirty="0" smtClean="0">
                <a:latin typeface="Calibri" panose="020F0502020204030204" pitchFamily="34" charset="0"/>
                <a:ea typeface="Times New Roman" panose="02020603050405020304" pitchFamily="18" charset="0"/>
                <a:cs typeface="Adobe Arabic" pitchFamily="18" charset="-78"/>
              </a:rPr>
              <a:t>أسعار الأوراق </a:t>
            </a:r>
            <a:r>
              <a:rPr lang="ar-SA" sz="2000" b="1" dirty="0">
                <a:latin typeface="Calibri" panose="020F0502020204030204" pitchFamily="34" charset="0"/>
                <a:ea typeface="Times New Roman" panose="02020603050405020304" pitchFamily="18" charset="0"/>
                <a:cs typeface="Adobe Arabic" pitchFamily="18" charset="-78"/>
              </a:rPr>
              <a:t>المالیة المتداولة فیھ، نظراً لكونھا أوراقاً قصیر ة الأجل.  لذا تترك التغیرات الحادثة في أسعار الفائدة أو نتیجة أیة متغیرات اقتصادیة أو مالیة أخرى آثاراً محدودة على الأسعار </a:t>
            </a:r>
            <a:r>
              <a:rPr lang="ar-SA" sz="2000" b="1" dirty="0" smtClean="0">
                <a:latin typeface="Calibri" panose="020F0502020204030204" pitchFamily="34" charset="0"/>
                <a:ea typeface="Times New Roman" panose="02020603050405020304" pitchFamily="18" charset="0"/>
                <a:cs typeface="Adobe Arabic" pitchFamily="18" charset="-78"/>
              </a:rPr>
              <a:t>السوقية لهذه الأوراق، </a:t>
            </a:r>
            <a:r>
              <a:rPr lang="ar-SA" sz="2000" b="1" dirty="0">
                <a:latin typeface="Calibri" panose="020F0502020204030204" pitchFamily="34" charset="0"/>
                <a:ea typeface="Times New Roman" panose="02020603050405020304" pitchFamily="18" charset="0"/>
                <a:cs typeface="Adobe Arabic" pitchFamily="18" charset="-78"/>
              </a:rPr>
              <a:t>مما یجعل قیمتھا عند الاستحقاق شبه </a:t>
            </a:r>
            <a:r>
              <a:rPr lang="ar-SA" sz="2000" b="1" dirty="0" smtClean="0">
                <a:latin typeface="Calibri" panose="020F0502020204030204" pitchFamily="34" charset="0"/>
                <a:ea typeface="Times New Roman" panose="02020603050405020304" pitchFamily="18" charset="0"/>
                <a:cs typeface="Adobe Arabic" pitchFamily="18" charset="-78"/>
              </a:rPr>
              <a:t>مؤكدة</a:t>
            </a:r>
            <a:r>
              <a:rPr lang="ar-SA" sz="2000" b="1" dirty="0">
                <a:latin typeface="Calibri" panose="020F0502020204030204" pitchFamily="34" charset="0"/>
                <a:ea typeface="Times New Roman" panose="02020603050405020304" pitchFamily="18" charset="0"/>
                <a:cs typeface="Adobe Arabic" pitchFamily="18" charset="-78"/>
              </a:rPr>
              <a:t>.  </a:t>
            </a:r>
            <a:endParaRPr lang="en-US" sz="2000" dirty="0">
              <a:latin typeface="Calibri" panose="020F0502020204030204" pitchFamily="34" charset="0"/>
              <a:ea typeface="Calibri" panose="020F0502020204030204" pitchFamily="34" charset="0"/>
              <a:cs typeface="Adobe Arabic" pitchFamily="18" charset="-78"/>
            </a:endParaRPr>
          </a:p>
          <a:p>
            <a:pPr marL="22860" indent="-6350" algn="just" rtl="1">
              <a:spcAft>
                <a:spcPts val="515"/>
              </a:spcAft>
            </a:pPr>
            <a:r>
              <a:rPr lang="ar-SA" sz="2000" b="1" dirty="0" smtClean="0">
                <a:solidFill>
                  <a:srgbClr val="2E74B5"/>
                </a:solidFill>
                <a:latin typeface="Calibri" panose="020F0502020204030204" pitchFamily="34" charset="0"/>
                <a:ea typeface="Times New Roman" panose="02020603050405020304" pitchFamily="18" charset="0"/>
                <a:cs typeface="Adobe Arabic" pitchFamily="18" charset="-78"/>
              </a:rPr>
              <a:t>انخفاض </a:t>
            </a:r>
            <a:r>
              <a:rPr lang="ar-SA" sz="2000" b="1" dirty="0">
                <a:solidFill>
                  <a:srgbClr val="2E74B5"/>
                </a:solidFill>
                <a:latin typeface="Calibri" panose="020F0502020204030204" pitchFamily="34" charset="0"/>
                <a:ea typeface="Times New Roman" panose="02020603050405020304" pitchFamily="18" charset="0"/>
                <a:cs typeface="Adobe Arabic" pitchFamily="18" charset="-78"/>
              </a:rPr>
              <a:t>مستویات المخاطر الائتمانیة  </a:t>
            </a:r>
            <a:endParaRPr lang="en-US" sz="2000" dirty="0">
              <a:latin typeface="Calibri" panose="020F0502020204030204" pitchFamily="34" charset="0"/>
              <a:ea typeface="Calibri" panose="020F0502020204030204" pitchFamily="34" charset="0"/>
              <a:cs typeface="Adobe Arabic" pitchFamily="18" charset="-78"/>
            </a:endParaRPr>
          </a:p>
          <a:p>
            <a:pPr marL="46990" marR="2540" indent="-5080" algn="just" rtl="1">
              <a:spcAft>
                <a:spcPts val="110"/>
              </a:spcAft>
            </a:pPr>
            <a:r>
              <a:rPr lang="ar-SA" sz="2000" b="1" dirty="0">
                <a:latin typeface="Calibri" panose="020F0502020204030204" pitchFamily="34" charset="0"/>
                <a:ea typeface="Times New Roman" panose="02020603050405020304" pitchFamily="18" charset="0"/>
                <a:cs typeface="Adobe Arabic" pitchFamily="18" charset="-78"/>
              </a:rPr>
              <a:t>ترتبط مخاطر الائتمان باحتمال عجز المدین عن الوفاء بدینھ عند استحقاقھ، وفيسوق النقد حیث الأدوات المتداولة فیھ صادرة عن مؤسسات ذات مراكز ائتمانیةقویة كالبنوك المركزیة، أو </a:t>
            </a:r>
            <a:r>
              <a:rPr lang="ar-SA" sz="2000" b="1" dirty="0" smtClean="0">
                <a:latin typeface="Calibri" panose="020F0502020204030204" pitchFamily="34" charset="0"/>
                <a:ea typeface="Times New Roman" panose="02020603050405020304" pitchFamily="18" charset="0"/>
                <a:cs typeface="Adobe Arabic" pitchFamily="18" charset="-78"/>
              </a:rPr>
              <a:t>البنوك </a:t>
            </a:r>
            <a:r>
              <a:rPr lang="ar-SA" sz="2000" b="1" dirty="0">
                <a:latin typeface="Calibri" panose="020F0502020204030204" pitchFamily="34" charset="0"/>
                <a:ea typeface="Times New Roman" panose="02020603050405020304" pitchFamily="18" charset="0"/>
                <a:cs typeface="Adobe Arabic" pitchFamily="18" charset="-78"/>
              </a:rPr>
              <a:t>التجاریة، أو المؤسسات الحكومیة، فإن مخاطرالتعثر أو عدم السداد جد منخفضة. </a:t>
            </a:r>
            <a:endParaRPr lang="en-US" sz="2000" dirty="0">
              <a:effectLst/>
              <a:latin typeface="Calibri" panose="020F0502020204030204" pitchFamily="34" charset="0"/>
              <a:ea typeface="Calibri" panose="020F0502020204030204" pitchFamily="34" charset="0"/>
              <a:cs typeface="Adobe Arabic" pitchFamily="18"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491630"/>
            <a:ext cx="2643758" cy="2643758"/>
          </a:xfrm>
          <a:prstGeom prst="rect">
            <a:avLst/>
          </a:prstGeom>
        </p:spPr>
      </p:pic>
    </p:spTree>
    <p:extLst>
      <p:ext uri="{BB962C8B-B14F-4D97-AF65-F5344CB8AC3E}">
        <p14:creationId xmlns:p14="http://schemas.microsoft.com/office/powerpoint/2010/main" val="21714865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31840" y="908901"/>
            <a:ext cx="5184576" cy="3244991"/>
          </a:xfrm>
          <a:prstGeom prst="rect">
            <a:avLst/>
          </a:prstGeom>
        </p:spPr>
        <p:txBody>
          <a:bodyPr wrap="square">
            <a:spAutoFit/>
          </a:bodyPr>
          <a:lstStyle/>
          <a:p>
            <a:pPr marR="2202815" indent="31750" algn="r" rtl="1">
              <a:lnSpc>
                <a:spcPct val="115000"/>
              </a:lnSpc>
            </a:pPr>
            <a:r>
              <a:rPr lang="ar-SA" sz="2800" b="1" dirty="0">
                <a:solidFill>
                  <a:srgbClr val="002060"/>
                </a:solidFill>
                <a:latin typeface="Calibri" panose="020F0502020204030204" pitchFamily="34" charset="0"/>
                <a:ea typeface="Times New Roman" panose="02020603050405020304" pitchFamily="18" charset="0"/>
                <a:cs typeface="Adobe Arabic" pitchFamily="18" charset="-78"/>
              </a:rPr>
              <a:t>المتدخلون في السوق النقدي </a:t>
            </a:r>
            <a:endParaRPr lang="en-US" sz="1600" dirty="0">
              <a:latin typeface="Calibri" panose="020F0502020204030204" pitchFamily="34" charset="0"/>
              <a:ea typeface="Calibri" panose="020F0502020204030204" pitchFamily="34" charset="0"/>
              <a:cs typeface="Adobe Arabic" pitchFamily="18" charset="-78"/>
            </a:endParaRPr>
          </a:p>
          <a:p>
            <a:pPr marL="457200" marR="2202815" indent="-457200" algn="r" rtl="1">
              <a:lnSpc>
                <a:spcPct val="115000"/>
              </a:lnSpc>
              <a:buFont typeface="Wingdings" panose="05000000000000000000" pitchFamily="2" charset="2"/>
              <a:buChar char="q"/>
            </a:pPr>
            <a:r>
              <a:rPr lang="ar-SA" sz="2800" b="1" dirty="0">
                <a:latin typeface="Calibri" panose="020F0502020204030204" pitchFamily="34" charset="0"/>
                <a:ea typeface="Times New Roman" panose="02020603050405020304" pitchFamily="18" charset="0"/>
                <a:cs typeface="Adobe Arabic" pitchFamily="18" charset="-78"/>
              </a:rPr>
              <a:t>البنك المركزي </a:t>
            </a:r>
            <a:r>
              <a:rPr lang="ar-SA" sz="2800" b="1" dirty="0">
                <a:latin typeface="Calibri" panose="020F0502020204030204" pitchFamily="34" charset="0"/>
                <a:ea typeface="Calibri" panose="020F0502020204030204" pitchFamily="34" charset="0"/>
                <a:cs typeface="Adobe Arabic" pitchFamily="18" charset="-78"/>
              </a:rPr>
              <a:t> </a:t>
            </a:r>
            <a:endParaRPr lang="en-US" sz="1600" dirty="0">
              <a:latin typeface="Calibri" panose="020F0502020204030204" pitchFamily="34" charset="0"/>
              <a:ea typeface="Calibri" panose="020F0502020204030204" pitchFamily="34" charset="0"/>
              <a:cs typeface="Adobe Arabic" pitchFamily="18" charset="-78"/>
            </a:endParaRPr>
          </a:p>
          <a:p>
            <a:pPr marL="473710" indent="-457200" algn="r" rtl="1">
              <a:lnSpc>
                <a:spcPct val="115000"/>
              </a:lnSpc>
              <a:spcAft>
                <a:spcPts val="550"/>
              </a:spcAft>
              <a:buFont typeface="Wingdings" panose="05000000000000000000" pitchFamily="2" charset="2"/>
              <a:buChar char="q"/>
            </a:pPr>
            <a:r>
              <a:rPr lang="ar-SA" sz="2800" b="1" dirty="0">
                <a:latin typeface="Calibri" panose="020F0502020204030204" pitchFamily="34" charset="0"/>
                <a:ea typeface="Times New Roman" panose="02020603050405020304" pitchFamily="18" charset="0"/>
                <a:cs typeface="Adobe Arabic" pitchFamily="18" charset="-78"/>
              </a:rPr>
              <a:t>البنوك التجاریة </a:t>
            </a:r>
            <a:endParaRPr lang="en-US" sz="1600" dirty="0">
              <a:latin typeface="Calibri" panose="020F0502020204030204" pitchFamily="34" charset="0"/>
              <a:ea typeface="Calibri" panose="020F0502020204030204" pitchFamily="34" charset="0"/>
              <a:cs typeface="Adobe Arabic" pitchFamily="18" charset="-78"/>
            </a:endParaRPr>
          </a:p>
          <a:p>
            <a:pPr marL="473710" indent="-457200" algn="r" rtl="1">
              <a:lnSpc>
                <a:spcPct val="115000"/>
              </a:lnSpc>
              <a:spcAft>
                <a:spcPts val="375"/>
              </a:spcAft>
              <a:buFont typeface="Wingdings" panose="05000000000000000000" pitchFamily="2" charset="2"/>
              <a:buChar char="q"/>
            </a:pPr>
            <a:r>
              <a:rPr lang="ar-SA" sz="2800" b="1" dirty="0">
                <a:latin typeface="Calibri" panose="020F0502020204030204" pitchFamily="34" charset="0"/>
                <a:ea typeface="Times New Roman" panose="02020603050405020304" pitchFamily="18" charset="0"/>
                <a:cs typeface="Adobe Arabic" pitchFamily="18" charset="-78"/>
              </a:rPr>
              <a:t>شركات الوساطة المالیة </a:t>
            </a:r>
            <a:endParaRPr lang="en-US" sz="1600" dirty="0">
              <a:latin typeface="Calibri" panose="020F0502020204030204" pitchFamily="34" charset="0"/>
              <a:ea typeface="Calibri" panose="020F0502020204030204" pitchFamily="34" charset="0"/>
              <a:cs typeface="Adobe Arabic" pitchFamily="18" charset="-78"/>
            </a:endParaRPr>
          </a:p>
          <a:p>
            <a:pPr marL="473710" indent="-457200" algn="r" rtl="1">
              <a:lnSpc>
                <a:spcPct val="115000"/>
              </a:lnSpc>
              <a:spcAft>
                <a:spcPts val="375"/>
              </a:spcAft>
              <a:buFont typeface="Wingdings" panose="05000000000000000000" pitchFamily="2" charset="2"/>
              <a:buChar char="q"/>
            </a:pPr>
            <a:r>
              <a:rPr lang="ar-SA" sz="2800" b="1" dirty="0">
                <a:latin typeface="Calibri" panose="020F0502020204030204" pitchFamily="34" charset="0"/>
                <a:ea typeface="Times New Roman" panose="02020603050405020304" pitchFamily="18" charset="0"/>
                <a:cs typeface="Adobe Arabic" pitchFamily="18" charset="-78"/>
              </a:rPr>
              <a:t>صنادیق الاستثمار </a:t>
            </a:r>
            <a:endParaRPr lang="en-US" sz="1600" dirty="0">
              <a:latin typeface="Calibri" panose="020F0502020204030204" pitchFamily="34" charset="0"/>
              <a:ea typeface="Calibri" panose="020F0502020204030204" pitchFamily="34" charset="0"/>
              <a:cs typeface="Adobe Arabic" pitchFamily="18" charset="-78"/>
            </a:endParaRPr>
          </a:p>
          <a:p>
            <a:pPr marL="473710" indent="-457200" algn="r" rtl="1">
              <a:lnSpc>
                <a:spcPct val="115000"/>
              </a:lnSpc>
              <a:spcAft>
                <a:spcPts val="375"/>
              </a:spcAft>
              <a:buFont typeface="Wingdings" panose="05000000000000000000" pitchFamily="2" charset="2"/>
              <a:buChar char="q"/>
            </a:pPr>
            <a:r>
              <a:rPr lang="ar-SA" sz="2800" b="1" dirty="0">
                <a:latin typeface="Calibri" panose="020F0502020204030204" pitchFamily="34" charset="0"/>
                <a:ea typeface="Times New Roman" panose="02020603050405020304" pitchFamily="18" charset="0"/>
                <a:cs typeface="Adobe Arabic" pitchFamily="18" charset="-78"/>
              </a:rPr>
              <a:t>شركات الاستثمار </a:t>
            </a:r>
            <a:endParaRPr lang="en-US" sz="16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203598"/>
            <a:ext cx="3600400" cy="3260363"/>
          </a:xfrm>
          <a:prstGeom prst="rect">
            <a:avLst/>
          </a:prstGeom>
        </p:spPr>
      </p:pic>
    </p:spTree>
    <p:extLst>
      <p:ext uri="{BB962C8B-B14F-4D97-AF65-F5344CB8AC3E}">
        <p14:creationId xmlns:p14="http://schemas.microsoft.com/office/powerpoint/2010/main" val="3299597413"/>
      </p:ext>
    </p:extLst>
  </p:cSld>
  <p:clrMapOvr>
    <a:masterClrMapping/>
  </p:clrMapOvr>
  <p:transition>
    <p:wipe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99490" y="555526"/>
            <a:ext cx="1297150" cy="769441"/>
          </a:xfrm>
          <a:prstGeom prst="rect">
            <a:avLst/>
          </a:prstGeom>
        </p:spPr>
        <p:txBody>
          <a:bodyPr wrap="none">
            <a:spAutoFit/>
          </a:bodyPr>
          <a:lstStyle/>
          <a:p>
            <a:pPr lvl="0" algn="ctr"/>
            <a:r>
              <a:rPr lang="ar-JO" sz="4400" b="1" dirty="0" smtClean="0">
                <a:solidFill>
                  <a:srgbClr val="002060"/>
                </a:solidFill>
                <a:latin typeface="Adobe Arabic" pitchFamily="18" charset="-78"/>
                <a:ea typeface="+mn-ea"/>
                <a:cs typeface="Adobe Arabic" pitchFamily="18" charset="-78"/>
              </a:rPr>
              <a:t>ا</a:t>
            </a:r>
            <a:r>
              <a:rPr lang="ar-EG" sz="4400" b="1" dirty="0" err="1" smtClean="0">
                <a:solidFill>
                  <a:srgbClr val="002060"/>
                </a:solidFill>
                <a:latin typeface="Adobe Arabic" pitchFamily="18" charset="-78"/>
                <a:ea typeface="+mn-ea"/>
                <a:cs typeface="Adobe Arabic" pitchFamily="18" charset="-78"/>
              </a:rPr>
              <a:t>ستراحة</a:t>
            </a:r>
            <a:endParaRPr lang="ar-EG" sz="4400" b="1" dirty="0">
              <a:solidFill>
                <a:srgbClr val="002060"/>
              </a:solidFill>
              <a:latin typeface="Adobe Arabic" pitchFamily="18" charset="-78"/>
              <a:ea typeface="+mn-ea"/>
              <a:cs typeface="Adobe Arabic" pitchFamily="18" charset="-78"/>
            </a:endParaRPr>
          </a:p>
        </p:txBody>
      </p:sp>
      <p:pic>
        <p:nvPicPr>
          <p:cNvPr id="10244" name="Picture 4" descr="5 ACE TIME for Break Wall Poster of 300 GSM (12X18) Without Frame:  Amazon.in: Home &amp; Kitch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873" y="1319574"/>
            <a:ext cx="3456384" cy="3319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2191713"/>
      </p:ext>
    </p:extLst>
  </p:cSld>
  <p:clrMapOvr>
    <a:masterClrMapping/>
  </p:clrMapOvr>
  <p:transition>
    <p:wipe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Ribbon 2"/>
          <p:cNvSpPr/>
          <p:nvPr/>
        </p:nvSpPr>
        <p:spPr>
          <a:xfrm>
            <a:off x="3635896" y="573529"/>
            <a:ext cx="4968552" cy="1532612"/>
          </a:xfrm>
          <a:prstGeom prst="ribbon">
            <a:avLst/>
          </a:prstGeom>
          <a:solidFill>
            <a:schemeClr val="accent6">
              <a:lumMod val="40000"/>
              <a:lumOff val="60000"/>
            </a:schemeClr>
          </a:solidFill>
        </p:spPr>
        <p:style>
          <a:lnRef idx="3">
            <a:schemeClr val="lt1"/>
          </a:lnRef>
          <a:fillRef idx="1">
            <a:schemeClr val="accent1"/>
          </a:fillRef>
          <a:effectRef idx="1">
            <a:schemeClr val="accent1"/>
          </a:effectRef>
          <a:fontRef idx="minor">
            <a:schemeClr val="lt1"/>
          </a:fontRef>
        </p:style>
        <p:txBody>
          <a:bodyPr lIns="68589" tIns="34295" rIns="68589" bIns="34295" rtlCol="1" anchor="ctr"/>
          <a:lstStyle/>
          <a:p>
            <a:pPr lvl="0" algn="ctr"/>
            <a:r>
              <a:rPr lang="ar-EG" sz="2700" b="1" dirty="0">
                <a:ln w="1905"/>
                <a:solidFill>
                  <a:schemeClr val="accent6">
                    <a:lumMod val="50000"/>
                  </a:schemeClr>
                </a:solidFill>
                <a:effectLst>
                  <a:innerShdw blurRad="69850" dist="43180" dir="5400000">
                    <a:srgbClr val="000000">
                      <a:alpha val="65000"/>
                    </a:srgbClr>
                  </a:innerShdw>
                </a:effectLst>
                <a:latin typeface="Adobe Arabic" pitchFamily="18" charset="-78"/>
                <a:cs typeface="Adobe Arabic" pitchFamily="18" charset="-78"/>
              </a:rPr>
              <a:t>الجلسة الثانية</a:t>
            </a:r>
            <a:endParaRPr lang="en-US" sz="2700" b="1" dirty="0">
              <a:ln w="1905"/>
              <a:solidFill>
                <a:schemeClr val="accent6">
                  <a:lumMod val="50000"/>
                </a:schemeClr>
              </a:solidFill>
              <a:effectLst>
                <a:innerShdw blurRad="69850" dist="43180" dir="5400000">
                  <a:srgbClr val="000000">
                    <a:alpha val="65000"/>
                  </a:srgbClr>
                </a:innerShdw>
              </a:effectLst>
              <a:latin typeface="Adobe Arabic" pitchFamily="18" charset="-78"/>
            </a:endParaRPr>
          </a:p>
        </p:txBody>
      </p:sp>
      <p:sp>
        <p:nvSpPr>
          <p:cNvPr id="6" name="Rectangle 5"/>
          <p:cNvSpPr/>
          <p:nvPr/>
        </p:nvSpPr>
        <p:spPr>
          <a:xfrm>
            <a:off x="4566524" y="2343716"/>
            <a:ext cx="3814528" cy="1177255"/>
          </a:xfrm>
          <a:prstGeom prst="rect">
            <a:avLst/>
          </a:prstGeom>
        </p:spPr>
        <p:txBody>
          <a:bodyPr wrap="square" lIns="68589" tIns="34295" rIns="68589" bIns="34295">
            <a:spAutoFit/>
          </a:bodyPr>
          <a:lstStyle/>
          <a:p>
            <a:pPr marL="342900" lvl="0" indent="-342900" algn="r" rtl="1">
              <a:lnSpc>
                <a:spcPct val="150000"/>
              </a:lnSpc>
              <a:buFont typeface="Symbol" panose="05050102010706020507" pitchFamily="18" charset="2"/>
              <a:buChar char=""/>
            </a:pPr>
            <a:r>
              <a:rPr lang="ar-EG" sz="2400" b="1" dirty="0">
                <a:latin typeface="Calibri" panose="020F0502020204030204" pitchFamily="34" charset="0"/>
                <a:ea typeface="Calibri" panose="020F0502020204030204" pitchFamily="34" charset="0"/>
                <a:cs typeface="Adobe Arabic" pitchFamily="18" charset="-78"/>
              </a:rPr>
              <a:t>أدوات السوق النقدي</a:t>
            </a:r>
            <a:endParaRPr lang="en-US" sz="12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50000"/>
              </a:lnSpc>
              <a:buFont typeface="Symbol" panose="05050102010706020507" pitchFamily="18" charset="2"/>
              <a:buChar char=""/>
            </a:pPr>
            <a:r>
              <a:rPr lang="ar-EG" sz="2400" b="1" dirty="0">
                <a:latin typeface="Calibri" panose="020F0502020204030204" pitchFamily="34" charset="0"/>
                <a:ea typeface="Calibri" panose="020F0502020204030204" pitchFamily="34" charset="0"/>
                <a:cs typeface="Adobe Arabic" pitchFamily="18" charset="-78"/>
              </a:rPr>
              <a:t>أسواق رأس </a:t>
            </a:r>
            <a:r>
              <a:rPr lang="ar-EG" sz="2400" b="1" dirty="0" smtClean="0">
                <a:latin typeface="Calibri" panose="020F0502020204030204" pitchFamily="34" charset="0"/>
                <a:ea typeface="Calibri" panose="020F0502020204030204" pitchFamily="34" charset="0"/>
                <a:cs typeface="Adobe Arabic" pitchFamily="18" charset="-78"/>
              </a:rPr>
              <a:t>المال</a:t>
            </a:r>
            <a:endParaRPr lang="en-US" sz="1200" dirty="0">
              <a:latin typeface="Calibri" panose="020F0502020204030204" pitchFamily="34" charset="0"/>
              <a:ea typeface="Calibri" panose="020F0502020204030204" pitchFamily="34" charset="0"/>
              <a:cs typeface="Adobe Arabic" pitchFamily="18" charset="-78"/>
            </a:endParaRPr>
          </a:p>
        </p:txBody>
      </p:sp>
      <p:pic>
        <p:nvPicPr>
          <p:cNvPr id="1026" name="Picture 2" descr="Rocket launch flat icon Royalty Free Vector Imag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088" t="6536" r="2703" b="12674"/>
          <a:stretch/>
        </p:blipFill>
        <p:spPr bwMode="auto">
          <a:xfrm>
            <a:off x="898635" y="2106140"/>
            <a:ext cx="2333064" cy="21602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1301597"/>
      </p:ext>
    </p:extLst>
  </p:cSld>
  <p:clrMapOvr>
    <a:masterClrMapping/>
  </p:clrMapOvr>
  <p:transition>
    <p:wipe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75856" y="1203598"/>
            <a:ext cx="5166320" cy="2820259"/>
          </a:xfrm>
          <a:prstGeom prst="rect">
            <a:avLst/>
          </a:prstGeom>
        </p:spPr>
        <p:txBody>
          <a:bodyPr wrap="square">
            <a:spAutoFit/>
          </a:bodyPr>
          <a:lstStyle/>
          <a:p>
            <a:pPr marR="2637790" indent="31750" algn="r" rtl="1">
              <a:lnSpc>
                <a:spcPct val="115000"/>
              </a:lnSpc>
            </a:pPr>
            <a:r>
              <a:rPr lang="ar-SA" sz="2400" b="1" dirty="0">
                <a:solidFill>
                  <a:srgbClr val="C00000"/>
                </a:solidFill>
                <a:latin typeface="Calibri" panose="020F0502020204030204" pitchFamily="34" charset="0"/>
                <a:ea typeface="Times New Roman" panose="02020603050405020304" pitchFamily="18" charset="0"/>
                <a:cs typeface="Adobe Arabic" pitchFamily="18" charset="-78"/>
              </a:rPr>
              <a:t>أدوات السوق النقد</a:t>
            </a:r>
            <a:endParaRPr lang="en-US" sz="2400" dirty="0">
              <a:latin typeface="Calibri" panose="020F0502020204030204" pitchFamily="34" charset="0"/>
              <a:ea typeface="Calibri" panose="020F0502020204030204" pitchFamily="34" charset="0"/>
              <a:cs typeface="Adobe Arabic" pitchFamily="18" charset="-78"/>
            </a:endParaRPr>
          </a:p>
          <a:p>
            <a:pPr marL="342900" marR="2637790" indent="-342900" algn="r" rtl="1">
              <a:lnSpc>
                <a:spcPct val="115000"/>
              </a:lnSpc>
              <a:buFont typeface="Arial" panose="020B0604020202020204" pitchFamily="34" charset="0"/>
              <a:buChar char="•"/>
            </a:pPr>
            <a:r>
              <a:rPr lang="ar-SA" sz="2400" b="1" dirty="0">
                <a:latin typeface="Calibri" panose="020F0502020204030204" pitchFamily="34" charset="0"/>
                <a:ea typeface="Times New Roman" panose="02020603050405020304" pitchFamily="18" charset="0"/>
                <a:cs typeface="Adobe Arabic" pitchFamily="18" charset="-78"/>
              </a:rPr>
              <a:t> سندات </a:t>
            </a:r>
            <a:r>
              <a:rPr lang="ar-SA" sz="2400" b="1" dirty="0" smtClean="0">
                <a:latin typeface="Calibri" panose="020F0502020204030204" pitchFamily="34" charset="0"/>
                <a:ea typeface="Times New Roman" panose="02020603050405020304" pitchFamily="18" charset="0"/>
                <a:cs typeface="Adobe Arabic" pitchFamily="18" charset="-78"/>
              </a:rPr>
              <a:t>الخزانة </a:t>
            </a:r>
            <a:r>
              <a:rPr lang="ar-SA" sz="2400" b="1" dirty="0" smtClean="0">
                <a:latin typeface="Calibri" panose="020F0502020204030204" pitchFamily="34" charset="0"/>
                <a:ea typeface="Calibri" panose="020F0502020204030204" pitchFamily="34" charset="0"/>
                <a:cs typeface="Calibri" panose="020F0502020204030204" pitchFamily="34" charset="0"/>
              </a:rPr>
              <a:t> </a:t>
            </a:r>
            <a:endParaRPr lang="en-US" sz="2400" dirty="0">
              <a:latin typeface="Calibri" panose="020F0502020204030204" pitchFamily="34" charset="0"/>
              <a:ea typeface="Calibri" panose="020F0502020204030204" pitchFamily="34" charset="0"/>
              <a:cs typeface="Adobe Arabic" pitchFamily="18" charset="-78"/>
            </a:endParaRPr>
          </a:p>
          <a:p>
            <a:pPr marL="359410" indent="-342900" algn="r" rtl="1">
              <a:lnSpc>
                <a:spcPct val="115000"/>
              </a:lnSpc>
              <a:spcAft>
                <a:spcPts val="520"/>
              </a:spcAft>
              <a:buFont typeface="Arial" panose="020B0604020202020204" pitchFamily="34" charset="0"/>
              <a:buChar char="•"/>
            </a:pPr>
            <a:r>
              <a:rPr lang="ar-SA" sz="2400" b="1" dirty="0">
                <a:latin typeface="Calibri" panose="020F0502020204030204" pitchFamily="34" charset="0"/>
                <a:ea typeface="Times New Roman" panose="02020603050405020304" pitchFamily="18" charset="0"/>
                <a:cs typeface="Adobe Arabic" pitchFamily="18" charset="-78"/>
              </a:rPr>
              <a:t>شھادات الایداع </a:t>
            </a:r>
            <a:r>
              <a:rPr lang="ar-SA" sz="2400" b="1" dirty="0">
                <a:latin typeface="Calibri" panose="020F0502020204030204" pitchFamily="34" charset="0"/>
                <a:ea typeface="Calibri" panose="020F0502020204030204" pitchFamily="34" charset="0"/>
                <a:cs typeface="Calibri" panose="020F0502020204030204" pitchFamily="34" charset="0"/>
              </a:rPr>
              <a:t> </a:t>
            </a:r>
            <a:endParaRPr lang="en-US" sz="2400" dirty="0">
              <a:latin typeface="Calibri" panose="020F0502020204030204" pitchFamily="34" charset="0"/>
              <a:ea typeface="Calibri" panose="020F0502020204030204" pitchFamily="34" charset="0"/>
              <a:cs typeface="Adobe Arabic" pitchFamily="18" charset="-78"/>
            </a:endParaRPr>
          </a:p>
          <a:p>
            <a:pPr marL="359410" indent="-342900" algn="r" rtl="1">
              <a:lnSpc>
                <a:spcPct val="115000"/>
              </a:lnSpc>
              <a:spcAft>
                <a:spcPts val="520"/>
              </a:spcAft>
              <a:buFont typeface="Arial" panose="020B0604020202020204" pitchFamily="34" charset="0"/>
              <a:buChar char="•"/>
            </a:pPr>
            <a:r>
              <a:rPr lang="ar-SA" sz="2400" b="1" dirty="0">
                <a:latin typeface="Calibri" panose="020F0502020204030204" pitchFamily="34" charset="0"/>
                <a:ea typeface="Times New Roman" panose="02020603050405020304" pitchFamily="18" charset="0"/>
                <a:cs typeface="Adobe Arabic" pitchFamily="18" charset="-78"/>
              </a:rPr>
              <a:t>اتفاقیات إعادة الشراء</a:t>
            </a:r>
            <a:r>
              <a:rPr lang="ar-SA" sz="2400" b="1" dirty="0">
                <a:latin typeface="Calibri" panose="020F0502020204030204" pitchFamily="34" charset="0"/>
                <a:ea typeface="Calibri" panose="020F0502020204030204" pitchFamily="34" charset="0"/>
                <a:cs typeface="Calibri" panose="020F0502020204030204" pitchFamily="34" charset="0"/>
              </a:rPr>
              <a:t> </a:t>
            </a:r>
            <a:endParaRPr lang="en-US" sz="2400" dirty="0">
              <a:latin typeface="Calibri" panose="020F0502020204030204" pitchFamily="34" charset="0"/>
              <a:ea typeface="Calibri" panose="020F0502020204030204" pitchFamily="34" charset="0"/>
              <a:cs typeface="Adobe Arabic" pitchFamily="18" charset="-78"/>
            </a:endParaRPr>
          </a:p>
          <a:p>
            <a:pPr marL="359410" indent="-342900" algn="r" rtl="1">
              <a:lnSpc>
                <a:spcPct val="115000"/>
              </a:lnSpc>
              <a:spcAft>
                <a:spcPts val="375"/>
              </a:spcAft>
              <a:buFont typeface="Arial" panose="020B0604020202020204" pitchFamily="34" charset="0"/>
              <a:buChar char="•"/>
            </a:pPr>
            <a:r>
              <a:rPr lang="ar-SA" sz="2400" b="1" dirty="0">
                <a:latin typeface="Calibri" panose="020F0502020204030204" pitchFamily="34" charset="0"/>
                <a:ea typeface="Times New Roman" panose="02020603050405020304" pitchFamily="18" charset="0"/>
                <a:cs typeface="Adobe Arabic" pitchFamily="18" charset="-78"/>
              </a:rPr>
              <a:t>ودائع الیورو دولار</a:t>
            </a:r>
            <a:r>
              <a:rPr lang="ar-SA" sz="2400" b="1" dirty="0">
                <a:latin typeface="Calibri" panose="020F0502020204030204" pitchFamily="34" charset="0"/>
                <a:ea typeface="Calibri" panose="020F0502020204030204" pitchFamily="34" charset="0"/>
                <a:cs typeface="Calibri" panose="020F0502020204030204" pitchFamily="34" charset="0"/>
              </a:rPr>
              <a:t> </a:t>
            </a:r>
            <a:endParaRPr lang="en-US" sz="2400" dirty="0">
              <a:latin typeface="Calibri" panose="020F0502020204030204" pitchFamily="34" charset="0"/>
              <a:ea typeface="Calibri" panose="020F0502020204030204" pitchFamily="34" charset="0"/>
              <a:cs typeface="Adobe Arabic" pitchFamily="18" charset="-78"/>
            </a:endParaRPr>
          </a:p>
          <a:p>
            <a:pPr marL="359410" indent="-342900" algn="r" rtl="1">
              <a:lnSpc>
                <a:spcPct val="115000"/>
              </a:lnSpc>
              <a:spcAft>
                <a:spcPts val="375"/>
              </a:spcAft>
              <a:buFont typeface="Arial" panose="020B0604020202020204" pitchFamily="34" charset="0"/>
              <a:buChar char="•"/>
            </a:pPr>
            <a:r>
              <a:rPr lang="ar-SA" sz="2400" b="1" dirty="0" smtClean="0">
                <a:latin typeface="Calibri" panose="020F0502020204030204" pitchFamily="34" charset="0"/>
                <a:ea typeface="Times New Roman" panose="02020603050405020304" pitchFamily="18" charset="0"/>
                <a:cs typeface="Adobe Arabic" pitchFamily="18" charset="-78"/>
              </a:rPr>
              <a:t>الأوراق </a:t>
            </a:r>
            <a:r>
              <a:rPr lang="ar-SA" sz="2400" b="1" dirty="0">
                <a:latin typeface="Calibri" panose="020F0502020204030204" pitchFamily="34" charset="0"/>
                <a:ea typeface="Times New Roman" panose="02020603050405020304" pitchFamily="18" charset="0"/>
                <a:cs typeface="Adobe Arabic" pitchFamily="18" charset="-78"/>
              </a:rPr>
              <a:t>التجاریة</a:t>
            </a:r>
            <a:r>
              <a:rPr lang="ar-SA" sz="2400" b="1" dirty="0">
                <a:latin typeface="Calibri" panose="020F0502020204030204" pitchFamily="34" charset="0"/>
                <a:ea typeface="Calibri" panose="020F0502020204030204" pitchFamily="34" charset="0"/>
                <a:cs typeface="Calibri" panose="020F0502020204030204" pitchFamily="34" charset="0"/>
              </a:rPr>
              <a:t> </a:t>
            </a:r>
            <a:endParaRPr lang="en-US" sz="2400" dirty="0">
              <a:effectLst/>
              <a:latin typeface="Calibri" panose="020F0502020204030204" pitchFamily="34" charset="0"/>
              <a:ea typeface="Calibri" panose="020F0502020204030204" pitchFamily="34" charset="0"/>
              <a:cs typeface="Adobe Arabic" pitchFamily="18"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582232"/>
            <a:ext cx="4104456" cy="2441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86492403"/>
      </p:ext>
    </p:extLst>
  </p:cSld>
  <p:clrMapOvr>
    <a:masterClrMapping/>
  </p:clrMapOvr>
  <p:transition>
    <p:wipe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17</a:t>
            </a:fld>
            <a:endParaRPr lang="en"/>
          </a:p>
        </p:txBody>
      </p:sp>
      <p:sp>
        <p:nvSpPr>
          <p:cNvPr id="3" name="Rectangle 2"/>
          <p:cNvSpPr/>
          <p:nvPr/>
        </p:nvSpPr>
        <p:spPr>
          <a:xfrm>
            <a:off x="3555022" y="843558"/>
            <a:ext cx="5166320" cy="3357329"/>
          </a:xfrm>
          <a:prstGeom prst="rect">
            <a:avLst/>
          </a:prstGeom>
        </p:spPr>
        <p:txBody>
          <a:bodyPr wrap="square">
            <a:spAutoFit/>
          </a:bodyPr>
          <a:lstStyle/>
          <a:p>
            <a:pPr algn="just" rtl="1">
              <a:spcAft>
                <a:spcPts val="800"/>
              </a:spcAft>
            </a:pPr>
            <a:r>
              <a:rPr lang="ar-EG" sz="1800" b="1" dirty="0">
                <a:solidFill>
                  <a:srgbClr val="C00000"/>
                </a:solidFill>
                <a:latin typeface="Calibri" panose="020F0502020204030204" pitchFamily="34" charset="0"/>
                <a:ea typeface="Times New Roman" panose="02020603050405020304" pitchFamily="18" charset="0"/>
                <a:cs typeface="Adobe Arabic" pitchFamily="18" charset="-78"/>
              </a:rPr>
              <a:t>أسواق رأس المال</a:t>
            </a:r>
            <a:endParaRPr lang="en-US" sz="1100" dirty="0">
              <a:latin typeface="Calibri" panose="020F0502020204030204" pitchFamily="34" charset="0"/>
              <a:ea typeface="Calibri" panose="020F0502020204030204" pitchFamily="34" charset="0"/>
              <a:cs typeface="Adobe Arabic" pitchFamily="18" charset="-78"/>
            </a:endParaRPr>
          </a:p>
          <a:p>
            <a:pPr marL="46990" marR="2540" indent="-5080" algn="just" rtl="1">
              <a:spcAft>
                <a:spcPts val="110"/>
              </a:spcAft>
            </a:pPr>
            <a:r>
              <a:rPr lang="ar-SA" sz="1800" b="1" dirty="0">
                <a:latin typeface="Calibri" panose="020F0502020204030204" pitchFamily="34" charset="0"/>
                <a:ea typeface="Times New Roman" panose="02020603050405020304" pitchFamily="18" charset="0"/>
                <a:cs typeface="Adobe Arabic" pitchFamily="18" charset="-78"/>
              </a:rPr>
              <a:t>أسواق رأس المال  (</a:t>
            </a:r>
            <a:r>
              <a:rPr lang="en-US" sz="1800" b="1" i="1" dirty="0">
                <a:latin typeface="Adobe Arabic" pitchFamily="18" charset="-78"/>
                <a:ea typeface="Times New Roman" panose="02020603050405020304" pitchFamily="18" charset="0"/>
                <a:cs typeface="Adobe Arabic" pitchFamily="18" charset="-78"/>
              </a:rPr>
              <a:t>Capital Markets</a:t>
            </a:r>
            <a:r>
              <a:rPr lang="ar-SA" sz="1800" b="1" dirty="0">
                <a:latin typeface="Calibri" panose="020F0502020204030204" pitchFamily="34" charset="0"/>
                <a:ea typeface="Times New Roman" panose="02020603050405020304" pitchFamily="18" charset="0"/>
                <a:cs typeface="Adobe Arabic" pitchFamily="18" charset="-78"/>
              </a:rPr>
              <a:t>)  ھي أسواق یتم فیھا  إصدار وتداولالأدوات المالیة متوسطة وطویلة الأجل التي تزید مدة استحقاقھا عن سنة مثل أدوات الملكیة( الأسھم  بأشكالھا المختلفة)، وأدوات الدین (السندات)  والقروض المصرفیة طویلة الأجل ، وبالتالي فھي تتوجه لتمویل رأس المال الثابت للوحدات الاقتصادیة. </a:t>
            </a:r>
            <a:endParaRPr lang="en-US" sz="1100" dirty="0">
              <a:latin typeface="Calibri" panose="020F0502020204030204" pitchFamily="34" charset="0"/>
              <a:ea typeface="Calibri" panose="020F0502020204030204" pitchFamily="34" charset="0"/>
              <a:cs typeface="Adobe Arabic" pitchFamily="18" charset="-78"/>
            </a:endParaRPr>
          </a:p>
          <a:p>
            <a:pPr marL="46990" marR="2540" indent="-5080" algn="just" rtl="1">
              <a:spcAft>
                <a:spcPts val="110"/>
              </a:spcAft>
            </a:pPr>
            <a:r>
              <a:rPr lang="ar-SA" sz="1800" b="1" dirty="0">
                <a:latin typeface="Calibri" panose="020F0502020204030204" pitchFamily="34" charset="0"/>
                <a:ea typeface="Times New Roman" panose="02020603050405020304" pitchFamily="18" charset="0"/>
                <a:cs typeface="Adobe Arabic" pitchFamily="18" charset="-78"/>
              </a:rPr>
              <a:t>تنقسم أسواق رأس المال إلى أسواق إصدار وأسواق تداول:</a:t>
            </a:r>
            <a:endParaRPr lang="en-US" sz="1100" dirty="0">
              <a:latin typeface="Calibri" panose="020F0502020204030204" pitchFamily="34" charset="0"/>
              <a:ea typeface="Calibri" panose="020F0502020204030204" pitchFamily="34" charset="0"/>
              <a:cs typeface="Adobe Arabic" pitchFamily="18" charset="-78"/>
            </a:endParaRPr>
          </a:p>
          <a:p>
            <a:pPr marL="46990" marR="2540" indent="-5080" algn="just" rtl="1">
              <a:spcAft>
                <a:spcPts val="110"/>
              </a:spcAft>
            </a:pPr>
            <a:r>
              <a:rPr lang="ar-SA" sz="1800" b="1" dirty="0">
                <a:latin typeface="Calibri" panose="020F0502020204030204" pitchFamily="34" charset="0"/>
                <a:ea typeface="Times New Roman" panose="02020603050405020304" pitchFamily="18" charset="0"/>
                <a:cs typeface="Adobe Arabic" pitchFamily="18" charset="-78"/>
              </a:rPr>
              <a:t> </a:t>
            </a:r>
            <a:endParaRPr lang="en-US" sz="1100" dirty="0">
              <a:latin typeface="Calibri" panose="020F0502020204030204" pitchFamily="34" charset="0"/>
              <a:ea typeface="Calibri" panose="020F0502020204030204" pitchFamily="34" charset="0"/>
              <a:cs typeface="Adobe Arabic" pitchFamily="18" charset="-78"/>
            </a:endParaRPr>
          </a:p>
          <a:p>
            <a:pPr marL="48260" indent="-6350" algn="just" rtl="1">
              <a:spcAft>
                <a:spcPts val="560"/>
              </a:spcAft>
            </a:pPr>
            <a:r>
              <a:rPr lang="ar-SA" sz="1800" b="1" dirty="0">
                <a:solidFill>
                  <a:srgbClr val="002060"/>
                </a:solidFill>
                <a:latin typeface="Calibri" panose="020F0502020204030204" pitchFamily="34" charset="0"/>
                <a:ea typeface="Times New Roman" panose="02020603050405020304" pitchFamily="18" charset="0"/>
                <a:cs typeface="Adobe Arabic" pitchFamily="18" charset="-78"/>
              </a:rPr>
              <a:t>أسواق الإصدار أو </a:t>
            </a:r>
            <a:r>
              <a:rPr lang="ar-SA" sz="1800" b="1" dirty="0" smtClean="0">
                <a:solidFill>
                  <a:srgbClr val="002060"/>
                </a:solidFill>
                <a:latin typeface="Calibri" panose="020F0502020204030204" pitchFamily="34" charset="0"/>
                <a:ea typeface="Times New Roman" panose="02020603050405020304" pitchFamily="18" charset="0"/>
                <a:cs typeface="Adobe Arabic" pitchFamily="18" charset="-78"/>
              </a:rPr>
              <a:t>الأسواق </a:t>
            </a:r>
            <a:r>
              <a:rPr lang="ar-SA" sz="1800" b="1" dirty="0">
                <a:solidFill>
                  <a:srgbClr val="002060"/>
                </a:solidFill>
                <a:latin typeface="Calibri" panose="020F0502020204030204" pitchFamily="34" charset="0"/>
                <a:ea typeface="Times New Roman" panose="02020603050405020304" pitchFamily="18" charset="0"/>
                <a:cs typeface="Adobe Arabic" pitchFamily="18" charset="-78"/>
              </a:rPr>
              <a:t>الأولیة : </a:t>
            </a:r>
            <a:endParaRPr lang="en-US" sz="1100" dirty="0">
              <a:latin typeface="Calibri" panose="020F0502020204030204" pitchFamily="34" charset="0"/>
              <a:ea typeface="Calibri" panose="020F0502020204030204" pitchFamily="34" charset="0"/>
              <a:cs typeface="Adobe Arabic" pitchFamily="18" charset="-78"/>
            </a:endParaRPr>
          </a:p>
          <a:p>
            <a:pPr marL="46990" marR="2540" indent="-5080" algn="just" rtl="1">
              <a:spcAft>
                <a:spcPts val="110"/>
              </a:spcAft>
            </a:pPr>
            <a:r>
              <a:rPr lang="ar-SA" sz="1800" b="1" dirty="0">
                <a:latin typeface="Calibri" panose="020F0502020204030204" pitchFamily="34" charset="0"/>
                <a:ea typeface="Times New Roman" panose="02020603050405020304" pitchFamily="18" charset="0"/>
                <a:cs typeface="Adobe Arabic" pitchFamily="18" charset="-78"/>
              </a:rPr>
              <a:t>السوق الأولي ھو سوق الإصدارات الجدیدة التي یتم من خلالھا تسویق (تداول) الأدوات المالیة لأول مرة سواءً   لتمویل مشروعات جدیدة أو التوسع في مشروعات قائمة تحتاج إلى زیادة رأس مالھا. </a:t>
            </a:r>
            <a:endParaRPr lang="en-US" sz="1100" dirty="0">
              <a:effectLst/>
              <a:latin typeface="Calibri" panose="020F0502020204030204" pitchFamily="34" charset="0"/>
              <a:ea typeface="Calibri" panose="020F0502020204030204" pitchFamily="34" charset="0"/>
              <a:cs typeface="Adobe Arabic" pitchFamily="18"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710733"/>
            <a:ext cx="3447518" cy="2128893"/>
          </a:xfrm>
          <a:prstGeom prst="rect">
            <a:avLst/>
          </a:prstGeom>
          <a:ln>
            <a:noFill/>
          </a:ln>
          <a:effectLst>
            <a:softEdge rad="112500"/>
          </a:effectLst>
        </p:spPr>
      </p:pic>
    </p:spTree>
    <p:extLst>
      <p:ext uri="{BB962C8B-B14F-4D97-AF65-F5344CB8AC3E}">
        <p14:creationId xmlns:p14="http://schemas.microsoft.com/office/powerpoint/2010/main" val="2516104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7584" y="565764"/>
            <a:ext cx="7789130" cy="3926716"/>
          </a:xfrm>
          <a:prstGeom prst="rect">
            <a:avLst/>
          </a:prstGeom>
        </p:spPr>
        <p:txBody>
          <a:bodyPr wrap="square">
            <a:spAutoFit/>
          </a:bodyPr>
          <a:lstStyle/>
          <a:p>
            <a:pPr marL="48260" indent="-6350" algn="r" rtl="1">
              <a:spcAft>
                <a:spcPts val="1010"/>
              </a:spcAft>
            </a:pPr>
            <a:r>
              <a:rPr lang="ar-SA" sz="2000" b="1" dirty="0">
                <a:solidFill>
                  <a:srgbClr val="002060"/>
                </a:solidFill>
                <a:latin typeface="Calibri" panose="020F0502020204030204" pitchFamily="34" charset="0"/>
                <a:ea typeface="Times New Roman" panose="02020603050405020304" pitchFamily="18" charset="0"/>
                <a:cs typeface="Adobe Arabic" pitchFamily="18" charset="-78"/>
              </a:rPr>
              <a:t>أسواق التداول أو </a:t>
            </a:r>
            <a:r>
              <a:rPr lang="ar-SA" sz="2000" b="1" dirty="0" smtClean="0">
                <a:solidFill>
                  <a:srgbClr val="002060"/>
                </a:solidFill>
                <a:latin typeface="Calibri" panose="020F0502020204030204" pitchFamily="34" charset="0"/>
                <a:ea typeface="Times New Roman" panose="02020603050405020304" pitchFamily="18" charset="0"/>
                <a:cs typeface="Adobe Arabic" pitchFamily="18" charset="-78"/>
              </a:rPr>
              <a:t>الأسواق </a:t>
            </a:r>
            <a:r>
              <a:rPr lang="ar-SA" sz="2000" b="1" dirty="0">
                <a:solidFill>
                  <a:srgbClr val="002060"/>
                </a:solidFill>
                <a:latin typeface="Calibri" panose="020F0502020204030204" pitchFamily="34" charset="0"/>
                <a:ea typeface="Times New Roman" panose="02020603050405020304" pitchFamily="18" charset="0"/>
                <a:cs typeface="Adobe Arabic" pitchFamily="18" charset="-78"/>
              </a:rPr>
              <a:t>الثانویة:  </a:t>
            </a:r>
            <a:endParaRPr lang="en-US" sz="2000" dirty="0">
              <a:latin typeface="Calibri" panose="020F0502020204030204" pitchFamily="34" charset="0"/>
              <a:ea typeface="Calibri" panose="020F0502020204030204" pitchFamily="34" charset="0"/>
              <a:cs typeface="Adobe Arabic" pitchFamily="18" charset="-78"/>
            </a:endParaRPr>
          </a:p>
          <a:p>
            <a:pPr marL="46990" marR="2540" indent="-5080" algn="r" rtl="1">
              <a:spcAft>
                <a:spcPts val="110"/>
              </a:spcAft>
            </a:pPr>
            <a:r>
              <a:rPr lang="ar-SA" sz="2000" b="1" dirty="0">
                <a:latin typeface="Calibri" panose="020F0502020204030204" pitchFamily="34" charset="0"/>
                <a:ea typeface="Times New Roman" panose="02020603050405020304" pitchFamily="18" charset="0"/>
                <a:cs typeface="Adobe Arabic" pitchFamily="18" charset="-78"/>
              </a:rPr>
              <a:t>یتم  في  أسواق التداول (الثانویة) التعامل على أوراق مالیة سبق إصدارھا أوطرحھا للاكتتاب  مسبقا ً،  ومن ثم تمثل تعاملات على استثمارات قائمة  ولیست جدید ة. </a:t>
            </a:r>
            <a:endParaRPr lang="en-US" sz="2000" dirty="0">
              <a:latin typeface="Calibri" panose="020F0502020204030204" pitchFamily="34" charset="0"/>
              <a:ea typeface="Calibri" panose="020F0502020204030204" pitchFamily="34" charset="0"/>
              <a:cs typeface="Adobe Arabic" pitchFamily="18" charset="-78"/>
            </a:endParaRPr>
          </a:p>
          <a:p>
            <a:pPr marL="46990" marR="2540" indent="-5080" algn="r" rtl="1">
              <a:spcAft>
                <a:spcPts val="110"/>
              </a:spcAft>
            </a:pPr>
            <a:r>
              <a:rPr lang="ar-SA" sz="2000" b="1" dirty="0">
                <a:latin typeface="Calibri" panose="020F0502020204030204" pitchFamily="34" charset="0"/>
                <a:ea typeface="Times New Roman" panose="02020603050405020304" pitchFamily="18" charset="0"/>
                <a:cs typeface="Adobe Arabic" pitchFamily="18" charset="-78"/>
              </a:rPr>
              <a:t>یستطیع المستثمرون والمدخرون بفضل أسواق التداول تحویل الأصول التي بحوزتھم من شكل إلى الآخر، مثلا من أدوات ملكیة إلى أدوات دین، أو منأصول نقدیة إلى أصول حقیقیة وبالعكس  ،كما  تمكّن الشركات من عملیاتالاستحواذ أو الاندماج، ھذا وتنقسم </a:t>
            </a:r>
            <a:r>
              <a:rPr lang="ar-SA" sz="2000" b="1" dirty="0" smtClean="0">
                <a:latin typeface="Calibri" panose="020F0502020204030204" pitchFamily="34" charset="0"/>
                <a:ea typeface="Times New Roman" panose="02020603050405020304" pitchFamily="18" charset="0"/>
                <a:cs typeface="Adobe Arabic" pitchFamily="18" charset="-78"/>
              </a:rPr>
              <a:t>الأسواق </a:t>
            </a:r>
            <a:r>
              <a:rPr lang="ar-SA" sz="2000" b="1" dirty="0">
                <a:latin typeface="Calibri" panose="020F0502020204030204" pitchFamily="34" charset="0"/>
                <a:ea typeface="Times New Roman" panose="02020603050405020304" pitchFamily="18" charset="0"/>
                <a:cs typeface="Adobe Arabic" pitchFamily="18" charset="-78"/>
              </a:rPr>
              <a:t>الثانویة بدورھا إلى:</a:t>
            </a:r>
            <a:r>
              <a:rPr lang="ar-SA" sz="2000" b="1" baseline="30000" dirty="0">
                <a:latin typeface="Calibri" panose="020F0502020204030204" pitchFamily="34" charset="0"/>
                <a:ea typeface="Times New Roman" panose="02020603050405020304" pitchFamily="18" charset="0"/>
                <a:cs typeface="Adobe Arabic" pitchFamily="18" charset="-78"/>
              </a:rPr>
              <a:t> </a:t>
            </a:r>
            <a:r>
              <a:rPr lang="ar-SA" sz="2000" b="1" dirty="0">
                <a:latin typeface="Calibri" panose="020F0502020204030204" pitchFamily="34" charset="0"/>
                <a:ea typeface="Times New Roman" panose="02020603050405020304" pitchFamily="18" charset="0"/>
                <a:cs typeface="Adobe Arabic" pitchFamily="18" charset="-78"/>
              </a:rPr>
              <a:t>  </a:t>
            </a:r>
            <a:endParaRPr lang="en-US" sz="2000" dirty="0">
              <a:latin typeface="Calibri" panose="020F0502020204030204" pitchFamily="34" charset="0"/>
              <a:ea typeface="Calibri" panose="020F0502020204030204" pitchFamily="34" charset="0"/>
              <a:cs typeface="Adobe Arabic" pitchFamily="18" charset="-78"/>
            </a:endParaRPr>
          </a:p>
          <a:p>
            <a:pPr marL="22860" indent="-6350" algn="r" rtl="1">
              <a:spcAft>
                <a:spcPts val="960"/>
              </a:spcAft>
            </a:pPr>
            <a:r>
              <a:rPr lang="ar-SA" sz="2000" b="1" dirty="0">
                <a:solidFill>
                  <a:srgbClr val="2E74B5"/>
                </a:solidFill>
                <a:latin typeface="Calibri" panose="020F0502020204030204" pitchFamily="34" charset="0"/>
                <a:ea typeface="Times New Roman" panose="02020603050405020304" pitchFamily="18" charset="0"/>
                <a:cs typeface="Adobe Arabic" pitchFamily="18" charset="-78"/>
              </a:rPr>
              <a:t>أسواق حاضرة  </a:t>
            </a:r>
            <a:endParaRPr lang="en-US" sz="2000" dirty="0">
              <a:latin typeface="Calibri" panose="020F0502020204030204" pitchFamily="34" charset="0"/>
              <a:ea typeface="Calibri" panose="020F0502020204030204" pitchFamily="34" charset="0"/>
              <a:cs typeface="Adobe Arabic" pitchFamily="18" charset="-78"/>
            </a:endParaRPr>
          </a:p>
          <a:p>
            <a:pPr marL="46990" marR="2540" indent="-5080" algn="r" rtl="1">
              <a:spcAft>
                <a:spcPts val="110"/>
              </a:spcAft>
            </a:pPr>
            <a:r>
              <a:rPr lang="ar-SA" sz="2000" b="1" dirty="0" smtClean="0">
                <a:latin typeface="Calibri" panose="020F0502020204030204" pitchFamily="34" charset="0"/>
                <a:ea typeface="Times New Roman" panose="02020603050405020304" pitchFamily="18" charset="0"/>
                <a:cs typeface="Adobe Arabic" pitchFamily="18" charset="-78"/>
              </a:rPr>
              <a:t>الأسواق </a:t>
            </a:r>
            <a:r>
              <a:rPr lang="ar-SA" sz="2000" b="1" dirty="0">
                <a:latin typeface="Calibri" panose="020F0502020204030204" pitchFamily="34" charset="0"/>
                <a:ea typeface="Times New Roman" panose="02020603050405020304" pitchFamily="18" charset="0"/>
                <a:cs typeface="Adobe Arabic" pitchFamily="18" charset="-78"/>
              </a:rPr>
              <a:t>الحاضرة( </a:t>
            </a:r>
            <a:r>
              <a:rPr lang="en-US" sz="2000" b="1" i="1" dirty="0">
                <a:latin typeface="Adobe Arabic" pitchFamily="18" charset="-78"/>
                <a:ea typeface="Times New Roman" panose="02020603050405020304" pitchFamily="18" charset="0"/>
                <a:cs typeface="Adobe Arabic" pitchFamily="18" charset="-78"/>
              </a:rPr>
              <a:t>Spot Markets</a:t>
            </a:r>
            <a:r>
              <a:rPr lang="ar-SA" sz="2000" b="1" dirty="0">
                <a:latin typeface="Calibri" panose="020F0502020204030204" pitchFamily="34" charset="0"/>
                <a:ea typeface="Times New Roman" panose="02020603050405020304" pitchFamily="18" charset="0"/>
                <a:cs typeface="Adobe Arabic" pitchFamily="18" charset="-78"/>
              </a:rPr>
              <a:t>)  ھي  أسواق  یتم فیھا تنفیذ الصفقات (البیعوالشراء) وبشكل آني، أي </a:t>
            </a:r>
            <a:r>
              <a:rPr lang="ar-SA" sz="2000" b="1" dirty="0" smtClean="0">
                <a:latin typeface="Calibri" panose="020F0502020204030204" pitchFamily="34" charset="0"/>
                <a:ea typeface="Times New Roman" panose="02020603050405020304" pitchFamily="18" charset="0"/>
                <a:cs typeface="Adobe Arabic" pitchFamily="18" charset="-78"/>
              </a:rPr>
              <a:t>أن </a:t>
            </a:r>
            <a:r>
              <a:rPr lang="ar-SA" sz="2000" b="1" dirty="0">
                <a:latin typeface="Calibri" panose="020F0502020204030204" pitchFamily="34" charset="0"/>
                <a:ea typeface="Times New Roman" panose="02020603050405020304" pitchFamily="18" charset="0"/>
                <a:cs typeface="Adobe Arabic" pitchFamily="18" charset="-78"/>
              </a:rPr>
              <a:t>تسلیم الورقة المالیة وتسلم الثمن یكون لحظة إتمامالصفقة. تنقسم </a:t>
            </a:r>
            <a:r>
              <a:rPr lang="ar-SA" sz="2000" b="1" dirty="0" err="1">
                <a:latin typeface="Calibri" panose="020F0502020204030204" pitchFamily="34" charset="0"/>
                <a:ea typeface="Times New Roman" panose="02020603050405020304" pitchFamily="18" charset="0"/>
                <a:cs typeface="Adobe Arabic" pitchFamily="18" charset="-78"/>
              </a:rPr>
              <a:t>ھذه</a:t>
            </a:r>
            <a:r>
              <a:rPr lang="ar-SA" sz="2000" b="1" dirty="0">
                <a:latin typeface="Calibri" panose="020F0502020204030204" pitchFamily="34" charset="0"/>
                <a:ea typeface="Times New Roman" panose="02020603050405020304" pitchFamily="18" charset="0"/>
                <a:cs typeface="Adobe Arabic" pitchFamily="18" charset="-78"/>
              </a:rPr>
              <a:t> </a:t>
            </a:r>
            <a:r>
              <a:rPr lang="ar-SA" sz="2000" b="1" dirty="0" smtClean="0">
                <a:latin typeface="Calibri" panose="020F0502020204030204" pitchFamily="34" charset="0"/>
                <a:ea typeface="Times New Roman" panose="02020603050405020304" pitchFamily="18" charset="0"/>
                <a:cs typeface="Adobe Arabic" pitchFamily="18" charset="-78"/>
              </a:rPr>
              <a:t>الأسواق </a:t>
            </a:r>
            <a:r>
              <a:rPr lang="ar-SA" sz="2000" b="1" dirty="0">
                <a:latin typeface="Calibri" panose="020F0502020204030204" pitchFamily="34" charset="0"/>
                <a:ea typeface="Times New Roman" panose="02020603050405020304" pitchFamily="18" charset="0"/>
                <a:cs typeface="Adobe Arabic" pitchFamily="18" charset="-78"/>
              </a:rPr>
              <a:t>إلى: </a:t>
            </a:r>
            <a:endParaRPr lang="en-US" sz="2000" dirty="0">
              <a:latin typeface="Calibri" panose="020F0502020204030204" pitchFamily="34" charset="0"/>
              <a:ea typeface="Calibri" panose="020F0502020204030204" pitchFamily="34" charset="0"/>
              <a:cs typeface="Adobe Arabic" pitchFamily="18" charset="-78"/>
            </a:endParaRPr>
          </a:p>
          <a:p>
            <a:pPr marL="342900" marR="470535" lvl="0" indent="-342900" algn="just" rtl="1" fontAlgn="base">
              <a:spcAft>
                <a:spcPts val="1180"/>
              </a:spcAft>
              <a:buClr>
                <a:srgbClr val="7030A0"/>
              </a:buClr>
              <a:buSzPts val="1350"/>
              <a:buFont typeface="+mj-cs"/>
              <a:buAutoNum type="arabic1Minus"/>
            </a:pPr>
            <a:r>
              <a:rPr lang="ar-SA" sz="2000" b="1" dirty="0">
                <a:solidFill>
                  <a:srgbClr val="7030A0"/>
                </a:solidFill>
                <a:uFill>
                  <a:solidFill>
                    <a:srgbClr val="000000"/>
                  </a:solidFill>
                </a:uFill>
                <a:latin typeface="Adobe Arabic" pitchFamily="18" charset="-78"/>
                <a:ea typeface="Times New Roman" panose="02020603050405020304" pitchFamily="18" charset="0"/>
                <a:cs typeface="Adobe Arabic" pitchFamily="18" charset="-78"/>
              </a:rPr>
              <a:t>أسواق منظمة  </a:t>
            </a:r>
            <a:endParaRPr lang="en-US" sz="2000" dirty="0">
              <a:uFill>
                <a:solidFill>
                  <a:srgbClr val="000000"/>
                </a:solidFill>
              </a:uFill>
              <a:latin typeface="Adobe Arabic" pitchFamily="18" charset="-78"/>
              <a:ea typeface="Times New Roman" panose="02020603050405020304" pitchFamily="18" charset="0"/>
              <a:cs typeface="Adobe Arabic" pitchFamily="18" charset="-78"/>
            </a:endParaRPr>
          </a:p>
          <a:p>
            <a:pPr marL="342900" marR="470535" lvl="0" indent="-342900" algn="just" rtl="1" fontAlgn="base">
              <a:spcAft>
                <a:spcPts val="1020"/>
              </a:spcAft>
              <a:buClr>
                <a:srgbClr val="7030A0"/>
              </a:buClr>
              <a:buSzPts val="1350"/>
              <a:buFont typeface="+mj-cs"/>
              <a:buAutoNum type="arabic1Minus"/>
            </a:pPr>
            <a:r>
              <a:rPr lang="ar-SA" sz="2000" b="1" dirty="0">
                <a:solidFill>
                  <a:srgbClr val="7030A0"/>
                </a:solidFill>
                <a:uFill>
                  <a:solidFill>
                    <a:srgbClr val="000000"/>
                  </a:solidFill>
                </a:uFill>
                <a:latin typeface="Adobe Arabic" pitchFamily="18" charset="-78"/>
                <a:ea typeface="Times New Roman" panose="02020603050405020304" pitchFamily="18" charset="0"/>
                <a:cs typeface="Adobe Arabic" pitchFamily="18" charset="-78"/>
              </a:rPr>
              <a:t>أسواق غیر منظمة  </a:t>
            </a:r>
            <a:endParaRPr lang="en-US" sz="2000" dirty="0">
              <a:uFill>
                <a:solidFill>
                  <a:srgbClr val="000000"/>
                </a:solidFill>
              </a:uFill>
              <a:latin typeface="Adobe Arabic" pitchFamily="18" charset="-78"/>
              <a:ea typeface="Times New Roman" panose="02020603050405020304" pitchFamily="18" charset="0"/>
              <a:cs typeface="Adobe Arabic" pitchFamily="18" charset="-78"/>
            </a:endParaRPr>
          </a:p>
        </p:txBody>
      </p:sp>
    </p:spTree>
    <p:extLst>
      <p:ext uri="{BB962C8B-B14F-4D97-AF65-F5344CB8AC3E}">
        <p14:creationId xmlns:p14="http://schemas.microsoft.com/office/powerpoint/2010/main" val="3589168157"/>
      </p:ext>
    </p:extLst>
  </p:cSld>
  <p:clrMapOvr>
    <a:masterClrMapping/>
  </p:clrMapOvr>
  <p:transition>
    <p:wipe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43808" y="339502"/>
            <a:ext cx="5886400" cy="3654847"/>
          </a:xfrm>
          <a:prstGeom prst="rect">
            <a:avLst/>
          </a:prstGeom>
        </p:spPr>
        <p:txBody>
          <a:bodyPr wrap="square">
            <a:spAutoFit/>
          </a:bodyPr>
          <a:lstStyle/>
          <a:p>
            <a:pPr marR="50800" algn="just" rtl="1">
              <a:spcAft>
                <a:spcPts val="1090"/>
              </a:spcAft>
            </a:pPr>
            <a:r>
              <a:rPr lang="ar-SA" sz="2400" b="1" dirty="0">
                <a:solidFill>
                  <a:srgbClr val="C00000"/>
                </a:solidFill>
                <a:latin typeface="Calibri" panose="020F0502020204030204" pitchFamily="34" charset="0"/>
                <a:ea typeface="Times New Roman" panose="02020603050405020304" pitchFamily="18" charset="0"/>
                <a:cs typeface="Adobe Arabic" pitchFamily="18" charset="-78"/>
              </a:rPr>
              <a:t>مفهوم </a:t>
            </a:r>
            <a:r>
              <a:rPr lang="ar-SA" sz="2400" b="1" dirty="0" smtClean="0">
                <a:solidFill>
                  <a:srgbClr val="C00000"/>
                </a:solidFill>
                <a:latin typeface="Calibri" panose="020F0502020204030204" pitchFamily="34" charset="0"/>
                <a:ea typeface="Times New Roman" panose="02020603050405020304" pitchFamily="18" charset="0"/>
                <a:cs typeface="Adobe Arabic" pitchFamily="18" charset="-78"/>
              </a:rPr>
              <a:t>الأسهم </a:t>
            </a:r>
            <a:r>
              <a:rPr lang="ar-SA" sz="2400" b="1" dirty="0">
                <a:solidFill>
                  <a:srgbClr val="C00000"/>
                </a:solidFill>
                <a:latin typeface="Calibri" panose="020F0502020204030204" pitchFamily="34" charset="0"/>
                <a:ea typeface="Times New Roman" panose="02020603050405020304" pitchFamily="18" charset="0"/>
                <a:cs typeface="Adobe Arabic" pitchFamily="18" charset="-78"/>
              </a:rPr>
              <a:t>والسندات</a:t>
            </a:r>
            <a:endParaRPr lang="en-US" sz="2400" dirty="0">
              <a:latin typeface="Calibri" panose="020F0502020204030204" pitchFamily="34" charset="0"/>
              <a:ea typeface="Calibri" panose="020F0502020204030204" pitchFamily="34" charset="0"/>
              <a:cs typeface="Adobe Arabic" pitchFamily="18" charset="-78"/>
            </a:endParaRPr>
          </a:p>
          <a:p>
            <a:pPr marR="50800" algn="just" rtl="1">
              <a:spcAft>
                <a:spcPts val="1090"/>
              </a:spcAft>
            </a:pPr>
            <a:r>
              <a:rPr lang="ar-SA" sz="1800" b="1" dirty="0">
                <a:latin typeface="Calibri" panose="020F0502020204030204" pitchFamily="34" charset="0"/>
                <a:ea typeface="Times New Roman" panose="02020603050405020304" pitchFamily="18" charset="0"/>
                <a:cs typeface="Adobe Arabic" pitchFamily="18" charset="-78"/>
              </a:rPr>
              <a:t>تعريف </a:t>
            </a:r>
            <a:r>
              <a:rPr lang="ar-SA" sz="1800" b="1" dirty="0" smtClean="0">
                <a:latin typeface="Calibri" panose="020F0502020204030204" pitchFamily="34" charset="0"/>
                <a:ea typeface="Times New Roman" panose="02020603050405020304" pitchFamily="18" charset="0"/>
                <a:cs typeface="Adobe Arabic" pitchFamily="18" charset="-78"/>
              </a:rPr>
              <a:t>الأسهم </a:t>
            </a:r>
            <a:r>
              <a:rPr lang="ar-SA" sz="1800" b="1" dirty="0">
                <a:latin typeface="Calibri" panose="020F0502020204030204" pitchFamily="34" charset="0"/>
                <a:ea typeface="Times New Roman" panose="02020603050405020304" pitchFamily="18" charset="0"/>
                <a:cs typeface="Adobe Arabic" pitchFamily="18" charset="-78"/>
              </a:rPr>
              <a:t>يُقصد بالأسهم</a:t>
            </a:r>
            <a:r>
              <a:rPr lang="en-US" sz="1800" b="1" dirty="0">
                <a:latin typeface="Adobe Arabic" pitchFamily="18" charset="-78"/>
                <a:ea typeface="Times New Roman" panose="02020603050405020304" pitchFamily="18" charset="0"/>
                <a:cs typeface="Adobe Arabic" pitchFamily="18" charset="-78"/>
              </a:rPr>
              <a:t> (</a:t>
            </a:r>
            <a:r>
              <a:rPr lang="ar-SA" sz="1800" b="1" dirty="0">
                <a:latin typeface="Calibri" panose="020F0502020204030204" pitchFamily="34" charset="0"/>
                <a:ea typeface="Times New Roman" panose="02020603050405020304" pitchFamily="18" charset="0"/>
                <a:cs typeface="Adobe Arabic" pitchFamily="18" charset="-78"/>
              </a:rPr>
              <a:t>بالإنجليزية</a:t>
            </a:r>
            <a:r>
              <a:rPr lang="en-US" sz="1800" b="1" dirty="0">
                <a:latin typeface="Adobe Arabic" pitchFamily="18" charset="-78"/>
                <a:ea typeface="Times New Roman" panose="02020603050405020304" pitchFamily="18" charset="0"/>
                <a:cs typeface="Adobe Arabic" pitchFamily="18" charset="-78"/>
              </a:rPr>
              <a:t>: Stocks) </a:t>
            </a:r>
            <a:r>
              <a:rPr lang="ar-SA" sz="1800" b="1" dirty="0">
                <a:latin typeface="Calibri" panose="020F0502020204030204" pitchFamily="34" charset="0"/>
                <a:ea typeface="Times New Roman" panose="02020603050405020304" pitchFamily="18" charset="0"/>
                <a:cs typeface="Adobe Arabic" pitchFamily="18" charset="-78"/>
              </a:rPr>
              <a:t>مقدار النصيب، أو الحصة، أو الملكية في شركة ما، وذلك من خلال عرض الشركة بعض </a:t>
            </a:r>
            <a:r>
              <a:rPr lang="ar-SA" sz="1800" b="1" dirty="0" smtClean="0">
                <a:latin typeface="Calibri" panose="020F0502020204030204" pitchFamily="34" charset="0"/>
                <a:ea typeface="Times New Roman" panose="02020603050405020304" pitchFamily="18" charset="0"/>
                <a:cs typeface="Adobe Arabic" pitchFamily="18" charset="-78"/>
              </a:rPr>
              <a:t>الأسهم </a:t>
            </a:r>
            <a:r>
              <a:rPr lang="ar-SA" sz="1800" b="1" dirty="0">
                <a:latin typeface="Calibri" panose="020F0502020204030204" pitchFamily="34" charset="0"/>
                <a:ea typeface="Times New Roman" panose="02020603050405020304" pitchFamily="18" charset="0"/>
                <a:cs typeface="Adobe Arabic" pitchFamily="18" charset="-78"/>
              </a:rPr>
              <a:t>التي تملكها للبيع في البورصة؛ وذلك بهدف تشغيل أعمال الشركة، فمثلاً إذا كانت الشركة تمتلك 100,000 سهم، واشترى الشخص 1,000 منها، فهذا يجعل 1% من ممتلكات الشركة عائدةً له بالأرباح والفائدة، ويحق له حينئذ التصويت في مجلس المساهمين الخاص بالشركة وتُقسم </a:t>
            </a:r>
            <a:r>
              <a:rPr lang="ar-SA" sz="1800" b="1" dirty="0" smtClean="0">
                <a:latin typeface="Calibri" panose="020F0502020204030204" pitchFamily="34" charset="0"/>
                <a:ea typeface="Times New Roman" panose="02020603050405020304" pitchFamily="18" charset="0"/>
                <a:cs typeface="Adobe Arabic" pitchFamily="18" charset="-78"/>
              </a:rPr>
              <a:t>الأسهم </a:t>
            </a:r>
            <a:r>
              <a:rPr lang="ar-SA" sz="1800" b="1" dirty="0">
                <a:latin typeface="Calibri" panose="020F0502020204030204" pitchFamily="34" charset="0"/>
                <a:ea typeface="Times New Roman" panose="02020603050405020304" pitchFamily="18" charset="0"/>
                <a:cs typeface="Adobe Arabic" pitchFamily="18" charset="-78"/>
              </a:rPr>
              <a:t>إلى نوعين رئيسين كالآتي:</a:t>
            </a:r>
            <a:endParaRPr lang="en-US" sz="1800" dirty="0">
              <a:latin typeface="Calibri" panose="020F0502020204030204" pitchFamily="34" charset="0"/>
              <a:ea typeface="Calibri" panose="020F0502020204030204" pitchFamily="34" charset="0"/>
              <a:cs typeface="Adobe Arabic" pitchFamily="18" charset="-78"/>
            </a:endParaRPr>
          </a:p>
          <a:p>
            <a:pPr marR="50800" algn="just" rtl="1">
              <a:spcAft>
                <a:spcPts val="1090"/>
              </a:spcAft>
            </a:pPr>
            <a:r>
              <a:rPr lang="ar-SA" sz="1800" b="1" dirty="0" smtClean="0">
                <a:solidFill>
                  <a:srgbClr val="7030A0"/>
                </a:solidFill>
                <a:latin typeface="Calibri" panose="020F0502020204030204" pitchFamily="34" charset="0"/>
                <a:ea typeface="Times New Roman" panose="02020603050405020304" pitchFamily="18" charset="0"/>
                <a:cs typeface="Adobe Arabic" pitchFamily="18" charset="-78"/>
              </a:rPr>
              <a:t>الأسهم </a:t>
            </a:r>
            <a:r>
              <a:rPr lang="ar-SA" sz="1800" b="1" dirty="0">
                <a:solidFill>
                  <a:srgbClr val="7030A0"/>
                </a:solidFill>
                <a:latin typeface="Calibri" panose="020F0502020204030204" pitchFamily="34" charset="0"/>
                <a:ea typeface="Times New Roman" panose="02020603050405020304" pitchFamily="18" charset="0"/>
                <a:cs typeface="Adobe Arabic" pitchFamily="18" charset="-78"/>
              </a:rPr>
              <a:t>العادية:</a:t>
            </a:r>
            <a:r>
              <a:rPr lang="ar-SA" sz="1800" b="1" dirty="0">
                <a:latin typeface="Calibri" panose="020F0502020204030204" pitchFamily="34" charset="0"/>
                <a:ea typeface="Times New Roman" panose="02020603050405020304" pitchFamily="18" charset="0"/>
                <a:cs typeface="Adobe Arabic" pitchFamily="18" charset="-78"/>
              </a:rPr>
              <a:t> تُخوّل هذه </a:t>
            </a:r>
            <a:r>
              <a:rPr lang="ar-SA" sz="1800" b="1" dirty="0" smtClean="0">
                <a:latin typeface="Calibri" panose="020F0502020204030204" pitchFamily="34" charset="0"/>
                <a:ea typeface="Times New Roman" panose="02020603050405020304" pitchFamily="18" charset="0"/>
                <a:cs typeface="Adobe Arabic" pitchFamily="18" charset="-78"/>
              </a:rPr>
              <a:t>الأسهم </a:t>
            </a:r>
            <a:r>
              <a:rPr lang="ar-SA" sz="1800" b="1" dirty="0">
                <a:latin typeface="Calibri" panose="020F0502020204030204" pitchFamily="34" charset="0"/>
                <a:ea typeface="Times New Roman" panose="02020603050405020304" pitchFamily="18" charset="0"/>
                <a:cs typeface="Adobe Arabic" pitchFamily="18" charset="-78"/>
              </a:rPr>
              <a:t>مالكها بأحقية التصويت في مجلس المساهمين الخاص بالشركة، لكن يعتمد فيها المالك على الأرباح المتغيرة وذلك حسب أداء الشركة، وليس هناك ربح مضمون بشكل ثابت. </a:t>
            </a:r>
            <a:endParaRPr lang="en-US" sz="1800" dirty="0">
              <a:latin typeface="Calibri" panose="020F0502020204030204" pitchFamily="34" charset="0"/>
              <a:ea typeface="Calibri" panose="020F0502020204030204" pitchFamily="34" charset="0"/>
              <a:cs typeface="Adobe Arabic" pitchFamily="18" charset="-78"/>
            </a:endParaRPr>
          </a:p>
          <a:p>
            <a:pPr marR="50800" algn="just" rtl="1">
              <a:spcAft>
                <a:spcPts val="1090"/>
              </a:spcAft>
            </a:pPr>
            <a:r>
              <a:rPr lang="ar-SA" sz="1800" b="1" dirty="0" smtClean="0">
                <a:solidFill>
                  <a:srgbClr val="7030A0"/>
                </a:solidFill>
                <a:latin typeface="Calibri" panose="020F0502020204030204" pitchFamily="34" charset="0"/>
                <a:ea typeface="Times New Roman" panose="02020603050405020304" pitchFamily="18" charset="0"/>
                <a:cs typeface="Adobe Arabic" pitchFamily="18" charset="-78"/>
              </a:rPr>
              <a:t>الأسهم </a:t>
            </a:r>
            <a:r>
              <a:rPr lang="ar-SA" sz="1800" b="1" dirty="0">
                <a:solidFill>
                  <a:srgbClr val="7030A0"/>
                </a:solidFill>
                <a:latin typeface="Calibri" panose="020F0502020204030204" pitchFamily="34" charset="0"/>
                <a:ea typeface="Times New Roman" panose="02020603050405020304" pitchFamily="18" charset="0"/>
                <a:cs typeface="Adobe Arabic" pitchFamily="18" charset="-78"/>
              </a:rPr>
              <a:t>الممتازة:</a:t>
            </a:r>
            <a:r>
              <a:rPr lang="ar-SA" sz="1800" b="1" dirty="0">
                <a:latin typeface="Calibri" panose="020F0502020204030204" pitchFamily="34" charset="0"/>
                <a:ea typeface="Times New Roman" panose="02020603050405020304" pitchFamily="18" charset="0"/>
                <a:cs typeface="Adobe Arabic" pitchFamily="18" charset="-78"/>
              </a:rPr>
              <a:t> يفتقر مالك هذه </a:t>
            </a:r>
            <a:r>
              <a:rPr lang="ar-SA" sz="1800" b="1" dirty="0" smtClean="0">
                <a:latin typeface="Calibri" panose="020F0502020204030204" pitchFamily="34" charset="0"/>
                <a:ea typeface="Times New Roman" panose="02020603050405020304" pitchFamily="18" charset="0"/>
                <a:cs typeface="Adobe Arabic" pitchFamily="18" charset="-78"/>
              </a:rPr>
              <a:t>الأسهم </a:t>
            </a:r>
            <a:r>
              <a:rPr lang="ar-SA" sz="1800" b="1" dirty="0">
                <a:latin typeface="Calibri" panose="020F0502020204030204" pitchFamily="34" charset="0"/>
                <a:ea typeface="Times New Roman" panose="02020603050405020304" pitchFamily="18" charset="0"/>
                <a:cs typeface="Adobe Arabic" pitchFamily="18" charset="-78"/>
              </a:rPr>
              <a:t>إلى حق التصويت في اجتماعات المساهمين، لكنه يحصل على أرباح بشكل ثابت، ومستمر، ولدى هذه </a:t>
            </a:r>
            <a:r>
              <a:rPr lang="ar-SA" sz="1800" b="1" dirty="0" smtClean="0">
                <a:latin typeface="Calibri" panose="020F0502020204030204" pitchFamily="34" charset="0"/>
                <a:ea typeface="Times New Roman" panose="02020603050405020304" pitchFamily="18" charset="0"/>
                <a:cs typeface="Adobe Arabic" pitchFamily="18" charset="-78"/>
              </a:rPr>
              <a:t>الأسهم </a:t>
            </a:r>
            <a:r>
              <a:rPr lang="ar-SA" sz="1800" b="1" dirty="0">
                <a:latin typeface="Calibri" panose="020F0502020204030204" pitchFamily="34" charset="0"/>
                <a:ea typeface="Times New Roman" panose="02020603050405020304" pitchFamily="18" charset="0"/>
                <a:cs typeface="Adobe Arabic" pitchFamily="18" charset="-78"/>
              </a:rPr>
              <a:t>الأولوية في الحصول على الأرباح. </a:t>
            </a:r>
            <a:endParaRPr lang="en-US" sz="18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446" y="2355726"/>
            <a:ext cx="2592288" cy="17290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92849172"/>
      </p:ext>
    </p:extLst>
  </p:cSld>
  <p:clrMapOvr>
    <a:masterClrMapping/>
  </p:clrMapOvr>
  <p:transition>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03648" y="280166"/>
            <a:ext cx="6859786" cy="600164"/>
          </a:xfrm>
          <a:prstGeom prst="rect">
            <a:avLst/>
          </a:prstGeom>
          <a:noFill/>
        </p:spPr>
        <p:txBody>
          <a:bodyPr wrap="square" lIns="68589" tIns="34295" rIns="68589" bIns="34295">
            <a:spAutoFit/>
          </a:bodyPr>
          <a:lstStyle/>
          <a:p>
            <a:pPr algn="just" rtl="1">
              <a:lnSpc>
                <a:spcPct val="115000"/>
              </a:lnSpc>
              <a:spcAft>
                <a:spcPts val="750"/>
              </a:spcAft>
            </a:pPr>
            <a:r>
              <a:rPr lang="ar-EG" sz="3000" b="1" dirty="0">
                <a:ln w="1905"/>
                <a:solidFill>
                  <a:srgbClr val="660C68"/>
                </a:solidFill>
                <a:effectLst>
                  <a:innerShdw blurRad="69850" dist="43180" dir="5400000">
                    <a:srgbClr val="000000">
                      <a:alpha val="65000"/>
                    </a:srgbClr>
                  </a:innerShdw>
                </a:effectLst>
                <a:latin typeface="Adobe Arabic" pitchFamily="18" charset="-78"/>
                <a:ea typeface="Calibri"/>
                <a:cs typeface="Adobe Arabic" pitchFamily="18" charset="-78"/>
              </a:rPr>
              <a:t>يتوقع من المشاركين فى نهاية البرنامج </a:t>
            </a:r>
            <a:r>
              <a:rPr lang="ar-EG" sz="3000" b="1" dirty="0" smtClean="0">
                <a:ln w="1905"/>
                <a:solidFill>
                  <a:srgbClr val="660C68"/>
                </a:solidFill>
                <a:effectLst>
                  <a:innerShdw blurRad="69850" dist="43180" dir="5400000">
                    <a:srgbClr val="000000">
                      <a:alpha val="65000"/>
                    </a:srgbClr>
                  </a:innerShdw>
                </a:effectLst>
                <a:latin typeface="Adobe Arabic" pitchFamily="18" charset="-78"/>
                <a:ea typeface="Calibri"/>
                <a:cs typeface="Adobe Arabic" pitchFamily="18" charset="-78"/>
              </a:rPr>
              <a:t>التدريب</a:t>
            </a:r>
            <a:r>
              <a:rPr lang="ar-JO" sz="3000" b="1" dirty="0" smtClean="0">
                <a:ln w="1905"/>
                <a:solidFill>
                  <a:srgbClr val="660C68"/>
                </a:solidFill>
                <a:effectLst>
                  <a:innerShdw blurRad="69850" dist="43180" dir="5400000">
                    <a:srgbClr val="000000">
                      <a:alpha val="65000"/>
                    </a:srgbClr>
                  </a:innerShdw>
                </a:effectLst>
                <a:latin typeface="Adobe Arabic" pitchFamily="18" charset="-78"/>
                <a:ea typeface="Calibri"/>
                <a:cs typeface="Adobe Arabic" pitchFamily="18" charset="-78"/>
              </a:rPr>
              <a:t>ي</a:t>
            </a:r>
            <a:r>
              <a:rPr lang="ar-EG" sz="3000" b="1" dirty="0" smtClean="0">
                <a:ln w="1905"/>
                <a:solidFill>
                  <a:srgbClr val="660C68"/>
                </a:solidFill>
                <a:effectLst>
                  <a:innerShdw blurRad="69850" dist="43180" dir="5400000">
                    <a:srgbClr val="000000">
                      <a:alpha val="65000"/>
                    </a:srgbClr>
                  </a:innerShdw>
                </a:effectLst>
                <a:latin typeface="Adobe Arabic" pitchFamily="18" charset="-78"/>
                <a:ea typeface="Calibri"/>
                <a:cs typeface="Adobe Arabic" pitchFamily="18" charset="-78"/>
              </a:rPr>
              <a:t> </a:t>
            </a:r>
            <a:r>
              <a:rPr lang="ar-EG" sz="3000" b="1" dirty="0">
                <a:ln w="1905"/>
                <a:solidFill>
                  <a:srgbClr val="660C68"/>
                </a:solidFill>
                <a:effectLst>
                  <a:innerShdw blurRad="69850" dist="43180" dir="5400000">
                    <a:srgbClr val="000000">
                      <a:alpha val="65000"/>
                    </a:srgbClr>
                  </a:innerShdw>
                </a:effectLst>
                <a:latin typeface="Adobe Arabic" pitchFamily="18" charset="-78"/>
                <a:ea typeface="Calibri"/>
                <a:cs typeface="Adobe Arabic" pitchFamily="18" charset="-78"/>
              </a:rPr>
              <a:t>بإذن الله </a:t>
            </a:r>
            <a:r>
              <a:rPr lang="ar-EG" sz="3000" b="1" dirty="0" smtClean="0">
                <a:ln w="1905"/>
                <a:solidFill>
                  <a:srgbClr val="660C68"/>
                </a:solidFill>
                <a:effectLst>
                  <a:innerShdw blurRad="69850" dist="43180" dir="5400000">
                    <a:srgbClr val="000000">
                      <a:alpha val="65000"/>
                    </a:srgbClr>
                  </a:innerShdw>
                </a:effectLst>
                <a:latin typeface="Adobe Arabic" pitchFamily="18" charset="-78"/>
                <a:ea typeface="Calibri"/>
                <a:cs typeface="Adobe Arabic" pitchFamily="18" charset="-78"/>
              </a:rPr>
              <a:t>أن </a:t>
            </a:r>
            <a:r>
              <a:rPr lang="ar-EG" sz="3000" b="1" dirty="0">
                <a:ln w="1905"/>
                <a:solidFill>
                  <a:srgbClr val="660C68"/>
                </a:solidFill>
                <a:effectLst>
                  <a:innerShdw blurRad="69850" dist="43180" dir="5400000">
                    <a:srgbClr val="000000">
                      <a:alpha val="65000"/>
                    </a:srgbClr>
                  </a:innerShdw>
                </a:effectLst>
                <a:latin typeface="Adobe Arabic" pitchFamily="18" charset="-78"/>
                <a:ea typeface="Calibri"/>
                <a:cs typeface="Adobe Arabic" pitchFamily="18" charset="-78"/>
              </a:rPr>
              <a:t>:</a:t>
            </a:r>
            <a:endParaRPr lang="en-US" sz="3000" b="1" dirty="0">
              <a:ln w="1905"/>
              <a:solidFill>
                <a:srgbClr val="660C68"/>
              </a:solidFill>
              <a:effectLst>
                <a:innerShdw blurRad="69850" dist="43180" dir="5400000">
                  <a:srgbClr val="000000">
                    <a:alpha val="65000"/>
                  </a:srgbClr>
                </a:innerShdw>
              </a:effectLst>
              <a:latin typeface="Adobe Arabic" pitchFamily="18" charset="-78"/>
              <a:ea typeface="Calibri"/>
              <a:cs typeface="Adobe Arabic" pitchFamily="18" charset="-78"/>
            </a:endParaRPr>
          </a:p>
        </p:txBody>
      </p:sp>
      <p:sp>
        <p:nvSpPr>
          <p:cNvPr id="2" name="Rectangle 1"/>
          <p:cNvSpPr/>
          <p:nvPr/>
        </p:nvSpPr>
        <p:spPr>
          <a:xfrm>
            <a:off x="2319281" y="868294"/>
            <a:ext cx="6238021" cy="4033422"/>
          </a:xfrm>
          <a:prstGeom prst="rect">
            <a:avLst/>
          </a:prstGeom>
        </p:spPr>
        <p:txBody>
          <a:bodyPr wrap="square" lIns="68589" tIns="34295" rIns="68589" bIns="34295">
            <a:spAutoFit/>
          </a:bodyPr>
          <a:lstStyle/>
          <a:p>
            <a:pPr marL="342900" lvl="0" indent="-342900" algn="r" rtl="1">
              <a:lnSpc>
                <a:spcPct val="115000"/>
              </a:lnSpc>
              <a:buClr>
                <a:srgbClr val="C00000"/>
              </a:buClr>
              <a:buFont typeface="Symbol" panose="05050102010706020507" pitchFamily="18" charset="2"/>
              <a:buChar char=""/>
            </a:pPr>
            <a:r>
              <a:rPr lang="ar-EG" sz="1600" b="1" dirty="0">
                <a:latin typeface="Calibri" panose="020F0502020204030204" pitchFamily="34" charset="0"/>
                <a:ea typeface="Calibri" panose="020F0502020204030204" pitchFamily="34" charset="0"/>
                <a:cs typeface="Adobe Arabic" pitchFamily="18" charset="-78"/>
              </a:rPr>
              <a:t>يتعرف المتدرب </a:t>
            </a:r>
            <a:r>
              <a:rPr lang="ar-EG" sz="1600" b="1" dirty="0" smtClean="0">
                <a:latin typeface="Calibri" panose="020F0502020204030204" pitchFamily="34" charset="0"/>
                <a:ea typeface="Calibri" panose="020F0502020204030204" pitchFamily="34" charset="0"/>
                <a:cs typeface="Adobe Arabic" pitchFamily="18" charset="-78"/>
              </a:rPr>
              <a:t>على </a:t>
            </a:r>
            <a:r>
              <a:rPr lang="ar-EG" sz="1600" b="1" dirty="0">
                <a:latin typeface="Calibri" panose="020F0502020204030204" pitchFamily="34" charset="0"/>
                <a:ea typeface="Calibri" panose="020F0502020204030204" pitchFamily="34" charset="0"/>
                <a:cs typeface="Adobe Arabic" pitchFamily="18" charset="-78"/>
              </a:rPr>
              <a:t>السوق المالي</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يدرك المتدرب التطور التاريخي للسوق المالي </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يتعرف المتدرب </a:t>
            </a:r>
            <a:r>
              <a:rPr lang="ar-EG" sz="1600" b="1" dirty="0" smtClean="0">
                <a:latin typeface="Calibri" panose="020F0502020204030204" pitchFamily="34" charset="0"/>
                <a:ea typeface="Calibri" panose="020F0502020204030204" pitchFamily="34" charset="0"/>
                <a:cs typeface="Adobe Arabic" pitchFamily="18" charset="-78"/>
              </a:rPr>
              <a:t>على </a:t>
            </a:r>
            <a:r>
              <a:rPr lang="ar-EG" sz="1600" b="1" dirty="0">
                <a:latin typeface="Calibri" panose="020F0502020204030204" pitchFamily="34" charset="0"/>
                <a:ea typeface="Calibri" panose="020F0502020204030204" pitchFamily="34" charset="0"/>
                <a:cs typeface="Adobe Arabic" pitchFamily="18" charset="-78"/>
              </a:rPr>
              <a:t>تعريف </a:t>
            </a:r>
            <a:r>
              <a:rPr lang="ar-EG" sz="1600" b="1" dirty="0" smtClean="0">
                <a:latin typeface="Calibri" panose="020F0502020204030204" pitchFamily="34" charset="0"/>
                <a:ea typeface="Calibri" panose="020F0502020204030204" pitchFamily="34" charset="0"/>
                <a:cs typeface="Adobe Arabic" pitchFamily="18" charset="-78"/>
              </a:rPr>
              <a:t>الأسهم </a:t>
            </a:r>
            <a:r>
              <a:rPr lang="ar-EG" sz="1600" b="1" dirty="0">
                <a:latin typeface="Calibri" panose="020F0502020204030204" pitchFamily="34" charset="0"/>
                <a:ea typeface="Calibri" panose="020F0502020204030204" pitchFamily="34" charset="0"/>
                <a:cs typeface="Adobe Arabic" pitchFamily="18" charset="-78"/>
              </a:rPr>
              <a:t>والسندات</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يفهم المتدرب أدوات السوق النقدي</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يتعرف المتدرب </a:t>
            </a:r>
            <a:r>
              <a:rPr lang="ar-EG" sz="1600" b="1" dirty="0" smtClean="0">
                <a:latin typeface="Calibri" panose="020F0502020204030204" pitchFamily="34" charset="0"/>
                <a:ea typeface="Calibri" panose="020F0502020204030204" pitchFamily="34" charset="0"/>
                <a:cs typeface="Adobe Arabic" pitchFamily="18" charset="-78"/>
              </a:rPr>
              <a:t>على </a:t>
            </a:r>
            <a:r>
              <a:rPr lang="ar-EG" sz="1600" b="1" dirty="0">
                <a:latin typeface="Calibri" panose="020F0502020204030204" pitchFamily="34" charset="0"/>
                <a:ea typeface="Calibri" panose="020F0502020204030204" pitchFamily="34" charset="0"/>
                <a:cs typeface="Adobe Arabic" pitchFamily="18" charset="-78"/>
              </a:rPr>
              <a:t>أسواق رأس المال</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يلم المتدرب بوظائف أسواق رأس المال</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يفهم المتدرب التقسیم الشامل لأسواق المال</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يتعرف المتدرب </a:t>
            </a:r>
            <a:r>
              <a:rPr lang="ar-EG" sz="1600" b="1" dirty="0" smtClean="0">
                <a:latin typeface="Calibri" panose="020F0502020204030204" pitchFamily="34" charset="0"/>
                <a:ea typeface="Calibri" panose="020F0502020204030204" pitchFamily="34" charset="0"/>
                <a:cs typeface="Adobe Arabic" pitchFamily="18" charset="-78"/>
              </a:rPr>
              <a:t>على </a:t>
            </a:r>
            <a:r>
              <a:rPr lang="ar-EG" sz="1600" b="1" dirty="0">
                <a:latin typeface="Calibri" panose="020F0502020204030204" pitchFamily="34" charset="0"/>
                <a:ea typeface="Calibri" panose="020F0502020204030204" pitchFamily="34" charset="0"/>
                <a:cs typeface="Adobe Arabic" pitchFamily="18" charset="-78"/>
              </a:rPr>
              <a:t>تقسیمات السندات </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يري المتدرب دوره </a:t>
            </a:r>
            <a:r>
              <a:rPr lang="ar-EG" sz="1600" b="1" dirty="0" smtClean="0">
                <a:latin typeface="Calibri" panose="020F0502020204030204" pitchFamily="34" charset="0"/>
                <a:ea typeface="Calibri" panose="020F0502020204030204" pitchFamily="34" charset="0"/>
                <a:cs typeface="Adobe Arabic" pitchFamily="18" charset="-78"/>
              </a:rPr>
              <a:t>الأسواق </a:t>
            </a:r>
            <a:r>
              <a:rPr lang="ar-EG" sz="1600" b="1" dirty="0">
                <a:latin typeface="Calibri" panose="020F0502020204030204" pitchFamily="34" charset="0"/>
                <a:ea typeface="Calibri" panose="020F0502020204030204" pitchFamily="34" charset="0"/>
                <a:cs typeface="Adobe Arabic" pitchFamily="18" charset="-78"/>
              </a:rPr>
              <a:t>المالية في نظر الاقتصاديين الليبراليين</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يتعرف المتدرب </a:t>
            </a:r>
            <a:r>
              <a:rPr lang="ar-EG" sz="1600" b="1" dirty="0" smtClean="0">
                <a:latin typeface="Calibri" panose="020F0502020204030204" pitchFamily="34" charset="0"/>
                <a:ea typeface="Calibri" panose="020F0502020204030204" pitchFamily="34" charset="0"/>
                <a:cs typeface="Adobe Arabic" pitchFamily="18" charset="-78"/>
              </a:rPr>
              <a:t>على </a:t>
            </a:r>
            <a:r>
              <a:rPr lang="ar-EG" sz="1600" b="1" dirty="0">
                <a:latin typeface="Calibri" panose="020F0502020204030204" pitchFamily="34" charset="0"/>
                <a:ea typeface="Calibri" panose="020F0502020204030204" pitchFamily="34" charset="0"/>
                <a:cs typeface="Adobe Arabic" pitchFamily="18" charset="-78"/>
              </a:rPr>
              <a:t>سلبيات أسواق المال</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يفهم المتدرب دور </a:t>
            </a:r>
            <a:r>
              <a:rPr lang="ar-EG" sz="1600" b="1" dirty="0" smtClean="0">
                <a:latin typeface="Calibri" panose="020F0502020204030204" pitchFamily="34" charset="0"/>
                <a:ea typeface="Calibri" panose="020F0502020204030204" pitchFamily="34" charset="0"/>
                <a:cs typeface="Adobe Arabic" pitchFamily="18" charset="-78"/>
              </a:rPr>
              <a:t>الأسواق </a:t>
            </a:r>
            <a:r>
              <a:rPr lang="ar-EG" sz="1600" b="1" dirty="0">
                <a:latin typeface="Calibri" panose="020F0502020204030204" pitchFamily="34" charset="0"/>
                <a:ea typeface="Calibri" panose="020F0502020204030204" pitchFamily="34" charset="0"/>
                <a:cs typeface="Adobe Arabic" pitchFamily="18" charset="-78"/>
              </a:rPr>
              <a:t>المالية في النشاط الاقتصادي</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يعي المتدرب علاقة </a:t>
            </a:r>
            <a:r>
              <a:rPr lang="ar-EG" sz="1600" b="1" dirty="0" smtClean="0">
                <a:latin typeface="Calibri" panose="020F0502020204030204" pitchFamily="34" charset="0"/>
                <a:ea typeface="Calibri" panose="020F0502020204030204" pitchFamily="34" charset="0"/>
                <a:cs typeface="Adobe Arabic" pitchFamily="18" charset="-78"/>
              </a:rPr>
              <a:t>الأسواق </a:t>
            </a:r>
            <a:r>
              <a:rPr lang="ar-EG" sz="1600" b="1" dirty="0">
                <a:latin typeface="Calibri" panose="020F0502020204030204" pitchFamily="34" charset="0"/>
                <a:ea typeface="Calibri" panose="020F0502020204030204" pitchFamily="34" charset="0"/>
                <a:cs typeface="Adobe Arabic" pitchFamily="18" charset="-78"/>
              </a:rPr>
              <a:t>المالية بالنشاط الاقتصادي</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يدرك المتدرب الفرق بين </a:t>
            </a:r>
            <a:r>
              <a:rPr lang="ar-EG" sz="1600" b="1" dirty="0" smtClean="0">
                <a:latin typeface="Calibri" panose="020F0502020204030204" pitchFamily="34" charset="0"/>
                <a:ea typeface="Calibri" panose="020F0502020204030204" pitchFamily="34" charset="0"/>
                <a:cs typeface="Adobe Arabic" pitchFamily="18" charset="-78"/>
              </a:rPr>
              <a:t>الأسهم </a:t>
            </a:r>
            <a:r>
              <a:rPr lang="ar-EG" sz="1600" b="1" dirty="0">
                <a:latin typeface="Calibri" panose="020F0502020204030204" pitchFamily="34" charset="0"/>
                <a:ea typeface="Calibri" panose="020F0502020204030204" pitchFamily="34" charset="0"/>
                <a:cs typeface="Adobe Arabic" pitchFamily="18" charset="-78"/>
              </a:rPr>
              <a:t>والسندات في نقاط</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spcAft>
                <a:spcPts val="1000"/>
              </a:spcAft>
              <a:buClr>
                <a:srgbClr val="C00000"/>
              </a:buClr>
              <a:buFont typeface="Symbol" panose="05050102010706020507" pitchFamily="18" charset="2"/>
              <a:buChar char=""/>
            </a:pPr>
            <a:r>
              <a:rPr lang="ar-EG" sz="1600" b="1" dirty="0" smtClean="0">
                <a:latin typeface="Calibri" panose="020F0502020204030204" pitchFamily="34" charset="0"/>
                <a:ea typeface="Calibri" panose="020F0502020204030204" pitchFamily="34" charset="0"/>
                <a:cs typeface="Adobe Arabic" pitchFamily="18" charset="-78"/>
              </a:rPr>
              <a:t>أن </a:t>
            </a:r>
            <a:r>
              <a:rPr lang="ar-EG" sz="1600" b="1" dirty="0">
                <a:latin typeface="Calibri" panose="020F0502020204030204" pitchFamily="34" charset="0"/>
                <a:ea typeface="Calibri" panose="020F0502020204030204" pitchFamily="34" charset="0"/>
                <a:cs typeface="Adobe Arabic" pitchFamily="18" charset="-78"/>
              </a:rPr>
              <a:t>يفهم المتدرب الفرق بين التحليل الفني والتحليل الاقتصادي</a:t>
            </a:r>
            <a:endParaRPr lang="en-US" sz="1600" dirty="0">
              <a:effectLst/>
              <a:latin typeface="Calibri" panose="020F0502020204030204" pitchFamily="34" charset="0"/>
              <a:ea typeface="Calibri" panose="020F0502020204030204" pitchFamily="34" charset="0"/>
              <a:cs typeface="Adobe Arabic" pitchFamily="18" charset="-78"/>
            </a:endParaRPr>
          </a:p>
        </p:txBody>
      </p:sp>
      <p:pic>
        <p:nvPicPr>
          <p:cNvPr id="7" name="Picture 2" descr="Free Icon | Bullseye"/>
          <p:cNvPicPr>
            <a:picLocks noChangeAspect="1" noChangeArrowheads="1"/>
          </p:cNvPicPr>
          <p:nvPr/>
        </p:nvPicPr>
        <p:blipFill rotWithShape="1">
          <a:blip r:embed="rId2">
            <a:extLst>
              <a:ext uri="{28A0092B-C50C-407E-A947-70E740481C1C}">
                <a14:useLocalDpi xmlns:a14="http://schemas.microsoft.com/office/drawing/2010/main" val="0"/>
              </a:ext>
            </a:extLst>
          </a:blip>
          <a:srcRect l="11000" t="16328" r="11772" b="32059"/>
          <a:stretch/>
        </p:blipFill>
        <p:spPr bwMode="auto">
          <a:xfrm>
            <a:off x="467544" y="1956284"/>
            <a:ext cx="2563422" cy="11409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865546184"/>
      </p:ext>
    </p:extLst>
  </p:cSld>
  <p:clrMapOvr>
    <a:masterClrMapping/>
  </p:clrMapOvr>
  <p:transition>
    <p:wipe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07904" y="771550"/>
            <a:ext cx="4950296" cy="2877583"/>
          </a:xfrm>
          <a:prstGeom prst="rect">
            <a:avLst/>
          </a:prstGeom>
        </p:spPr>
        <p:txBody>
          <a:bodyPr wrap="square">
            <a:spAutoFit/>
          </a:bodyPr>
          <a:lstStyle/>
          <a:p>
            <a:pPr marR="50800" algn="just" rtl="1">
              <a:lnSpc>
                <a:spcPct val="115000"/>
              </a:lnSpc>
              <a:spcAft>
                <a:spcPts val="1090"/>
              </a:spcAft>
            </a:pPr>
            <a:r>
              <a:rPr lang="ar-SA" sz="2400" b="1" dirty="0">
                <a:solidFill>
                  <a:srgbClr val="0070C0"/>
                </a:solidFill>
                <a:latin typeface="Calibri" panose="020F0502020204030204" pitchFamily="34" charset="0"/>
                <a:ea typeface="Times New Roman" panose="02020603050405020304" pitchFamily="18" charset="0"/>
                <a:cs typeface="Adobe Arabic" pitchFamily="18" charset="-78"/>
              </a:rPr>
              <a:t>تعريف السندات</a:t>
            </a:r>
            <a:endParaRPr lang="en-US" dirty="0">
              <a:latin typeface="Calibri" panose="020F0502020204030204" pitchFamily="34" charset="0"/>
              <a:ea typeface="Calibri" panose="020F0502020204030204" pitchFamily="34" charset="0"/>
              <a:cs typeface="Adobe Arabic" pitchFamily="18" charset="-78"/>
            </a:endParaRPr>
          </a:p>
          <a:p>
            <a:pPr marR="50800" algn="just" rtl="1">
              <a:lnSpc>
                <a:spcPct val="115000"/>
              </a:lnSpc>
              <a:spcAft>
                <a:spcPts val="1090"/>
              </a:spcAft>
            </a:pPr>
            <a:r>
              <a:rPr lang="ar-SA" sz="1800" b="1" dirty="0">
                <a:latin typeface="Calibri" panose="020F0502020204030204" pitchFamily="34" charset="0"/>
                <a:ea typeface="Times New Roman" panose="02020603050405020304" pitchFamily="18" charset="0"/>
                <a:cs typeface="Adobe Arabic" pitchFamily="18" charset="-78"/>
              </a:rPr>
              <a:t> تُعتبر السندات بالإنجليزية </a:t>
            </a:r>
            <a:r>
              <a:rPr lang="en-US" sz="1800" b="1" dirty="0">
                <a:latin typeface="Adobe Arabic" pitchFamily="18" charset="-78"/>
                <a:ea typeface="Times New Roman" panose="02020603050405020304" pitchFamily="18" charset="0"/>
                <a:cs typeface="Adobe Arabic" pitchFamily="18" charset="-78"/>
              </a:rPr>
              <a:t>: Bonds  </a:t>
            </a:r>
            <a:r>
              <a:rPr lang="ar-SA" sz="1800" b="1" dirty="0">
                <a:latin typeface="Calibri" panose="020F0502020204030204" pitchFamily="34" charset="0"/>
                <a:ea typeface="Times New Roman" panose="02020603050405020304" pitchFamily="18" charset="0"/>
                <a:cs typeface="Adobe Arabic" pitchFamily="18" charset="-78"/>
              </a:rPr>
              <a:t>وثيقةً بقيمة معينة لتمويل مشروع، تتضمّن تعهّد من بنك أو شركة ما بسداد المبلغ في فترة متفق عليها مع وجود فائدة تترتب على الطرف الحامل لها، ويُمكن تفسير السند أيضاً بأنّه دين في ذمّة الجهة المُصدرة له مثل الشركة، والحامل لهذا السند هو الدائن لتلك الجهة، حيث إنّ السند قابل للتدوال، ويحمل أجل معين لاستحقاق القيمة تختلف مدّته حسب الاتفاق الذي كُتب فيه كما يوجد بعض التفاصيل المهمة الموجودة على ورقة السند، وفي ما يأتي أهم هذه التفاصيل:</a:t>
            </a:r>
            <a:endParaRPr lang="en-US" sz="1100" dirty="0">
              <a:effectLst/>
              <a:latin typeface="Calibri" panose="020F0502020204030204" pitchFamily="34" charset="0"/>
              <a:ea typeface="Calibri" panose="020F0502020204030204" pitchFamily="34" charset="0"/>
              <a:cs typeface="Adobe Arabic" pitchFamily="18"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7077"/>
          <a:stretch/>
        </p:blipFill>
        <p:spPr>
          <a:xfrm>
            <a:off x="323528" y="1707654"/>
            <a:ext cx="3134806" cy="2092077"/>
          </a:xfrm>
          <a:prstGeom prst="rect">
            <a:avLst/>
          </a:prstGeom>
          <a:ln>
            <a:noFill/>
          </a:ln>
          <a:effectLst>
            <a:softEdge rad="112500"/>
          </a:effectLst>
        </p:spPr>
      </p:pic>
    </p:spTree>
    <p:extLst>
      <p:ext uri="{BB962C8B-B14F-4D97-AF65-F5344CB8AC3E}">
        <p14:creationId xmlns:p14="http://schemas.microsoft.com/office/powerpoint/2010/main" val="3187804974"/>
      </p:ext>
    </p:extLst>
  </p:cSld>
  <p:clrMapOvr>
    <a:masterClrMapping/>
  </p:clrMapOvr>
  <p:transition>
    <p:wipe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1920" y="843558"/>
            <a:ext cx="4806280" cy="3777957"/>
          </a:xfrm>
          <a:prstGeom prst="rect">
            <a:avLst/>
          </a:prstGeom>
        </p:spPr>
        <p:txBody>
          <a:bodyPr wrap="square">
            <a:spAutoFit/>
          </a:bodyPr>
          <a:lstStyle/>
          <a:p>
            <a:pPr marR="50800" algn="just" rtl="1">
              <a:spcAft>
                <a:spcPts val="1090"/>
              </a:spcAft>
            </a:pPr>
            <a:r>
              <a:rPr lang="ar-SA" sz="1800" b="1" dirty="0">
                <a:solidFill>
                  <a:srgbClr val="7030A0"/>
                </a:solidFill>
                <a:latin typeface="Calibri" panose="020F0502020204030204" pitchFamily="34" charset="0"/>
                <a:ea typeface="Times New Roman" panose="02020603050405020304" pitchFamily="18" charset="0"/>
                <a:cs typeface="Adobe Arabic" pitchFamily="18" charset="-78"/>
              </a:rPr>
              <a:t>الكوبون: </a:t>
            </a:r>
            <a:r>
              <a:rPr lang="ar-SA" sz="1800" b="1" dirty="0">
                <a:latin typeface="Calibri" panose="020F0502020204030204" pitchFamily="34" charset="0"/>
                <a:ea typeface="Times New Roman" panose="02020603050405020304" pitchFamily="18" charset="0"/>
                <a:cs typeface="Adobe Arabic" pitchFamily="18" charset="-78"/>
              </a:rPr>
              <a:t>يُمثّل وثيقةً تُرفق مع السند توضّح معدل الفائدة المستحقة، وغالباً معدل الفائدة لا يتغيّر بمجرّد شراء السند. </a:t>
            </a:r>
            <a:endParaRPr lang="en-US" sz="1100" dirty="0">
              <a:latin typeface="Calibri" panose="020F0502020204030204" pitchFamily="34" charset="0"/>
              <a:ea typeface="Calibri" panose="020F0502020204030204" pitchFamily="34" charset="0"/>
              <a:cs typeface="Adobe Arabic" pitchFamily="18" charset="-78"/>
            </a:endParaRPr>
          </a:p>
          <a:p>
            <a:pPr marR="50800" algn="just" rtl="1">
              <a:spcAft>
                <a:spcPts val="1090"/>
              </a:spcAft>
            </a:pPr>
            <a:r>
              <a:rPr lang="ar-SA" sz="1800" b="1" dirty="0">
                <a:solidFill>
                  <a:srgbClr val="7030A0"/>
                </a:solidFill>
                <a:latin typeface="Calibri" panose="020F0502020204030204" pitchFamily="34" charset="0"/>
                <a:ea typeface="Times New Roman" panose="02020603050405020304" pitchFamily="18" charset="0"/>
                <a:cs typeface="Adobe Arabic" pitchFamily="18" charset="-78"/>
              </a:rPr>
              <a:t>العائد: </a:t>
            </a:r>
            <a:r>
              <a:rPr lang="ar-SA" sz="1800" b="1" dirty="0">
                <a:latin typeface="Calibri" panose="020F0502020204030204" pitchFamily="34" charset="0"/>
                <a:ea typeface="Times New Roman" panose="02020603050405020304" pitchFamily="18" charset="0"/>
                <a:cs typeface="Adobe Arabic" pitchFamily="18" charset="-78"/>
              </a:rPr>
              <a:t>يُمثّل مقياساً لمعرفة نسبة الفائدة المتغيرة للسند اعتماداً على التضخمات في </a:t>
            </a:r>
            <a:r>
              <a:rPr lang="ar-SA" sz="1800" b="1" dirty="0" smtClean="0">
                <a:latin typeface="Calibri" panose="020F0502020204030204" pitchFamily="34" charset="0"/>
                <a:ea typeface="Times New Roman" panose="02020603050405020304" pitchFamily="18" charset="0"/>
                <a:cs typeface="Adobe Arabic" pitchFamily="18" charset="-78"/>
              </a:rPr>
              <a:t>الأسواق، </a:t>
            </a:r>
            <a:r>
              <a:rPr lang="ar-SA" sz="1800" b="1" dirty="0">
                <a:latin typeface="Calibri" panose="020F0502020204030204" pitchFamily="34" charset="0"/>
                <a:ea typeface="Times New Roman" panose="02020603050405020304" pitchFamily="18" charset="0"/>
                <a:cs typeface="Adobe Arabic" pitchFamily="18" charset="-78"/>
              </a:rPr>
              <a:t>وأبسط طريقة في قياس العائد هي قسمة قيمة السند على السعر الحالي المتداول. </a:t>
            </a:r>
            <a:endParaRPr lang="en-US" sz="1100" dirty="0">
              <a:latin typeface="Calibri" panose="020F0502020204030204" pitchFamily="34" charset="0"/>
              <a:ea typeface="Calibri" panose="020F0502020204030204" pitchFamily="34" charset="0"/>
              <a:cs typeface="Adobe Arabic" pitchFamily="18" charset="-78"/>
            </a:endParaRPr>
          </a:p>
          <a:p>
            <a:pPr marR="50800" algn="just" rtl="1">
              <a:spcAft>
                <a:spcPts val="1090"/>
              </a:spcAft>
            </a:pPr>
            <a:r>
              <a:rPr lang="ar-SA" sz="1800" b="1" dirty="0">
                <a:solidFill>
                  <a:srgbClr val="7030A0"/>
                </a:solidFill>
                <a:latin typeface="Calibri" panose="020F0502020204030204" pitchFamily="34" charset="0"/>
                <a:ea typeface="Times New Roman" panose="02020603050405020304" pitchFamily="18" charset="0"/>
                <a:cs typeface="Adobe Arabic" pitchFamily="18" charset="-78"/>
              </a:rPr>
              <a:t>القيمة الأسمية للسند: </a:t>
            </a:r>
            <a:r>
              <a:rPr lang="ar-SA" sz="1800" b="1" dirty="0">
                <a:latin typeface="Calibri" panose="020F0502020204030204" pitchFamily="34" charset="0"/>
                <a:ea typeface="Times New Roman" panose="02020603050405020304" pitchFamily="18" charset="0"/>
                <a:cs typeface="Adobe Arabic" pitchFamily="18" charset="-78"/>
              </a:rPr>
              <a:t>تُمثّل المبلغ الذي يُدفع عند إصدار السند، وتبلغ القيمة الأسمية له غالباً 1,000 دولار أمريكي. </a:t>
            </a:r>
            <a:endParaRPr lang="en-US" sz="1100" dirty="0">
              <a:latin typeface="Calibri" panose="020F0502020204030204" pitchFamily="34" charset="0"/>
              <a:ea typeface="Calibri" panose="020F0502020204030204" pitchFamily="34" charset="0"/>
              <a:cs typeface="Adobe Arabic" pitchFamily="18" charset="-78"/>
            </a:endParaRPr>
          </a:p>
          <a:p>
            <a:pPr algn="just" rtl="1"/>
            <a:r>
              <a:rPr lang="ar-SA" sz="1800" b="1" dirty="0">
                <a:solidFill>
                  <a:srgbClr val="7030A0"/>
                </a:solidFill>
                <a:latin typeface="Adobe Arabic" pitchFamily="18" charset="-78"/>
                <a:ea typeface="Times New Roman" panose="02020603050405020304" pitchFamily="18" charset="0"/>
                <a:cs typeface="Adobe Arabic" pitchFamily="18" charset="-78"/>
              </a:rPr>
              <a:t>القيمة الجارية للسند: </a:t>
            </a:r>
            <a:r>
              <a:rPr lang="ar-SA" sz="1800" b="1" dirty="0">
                <a:latin typeface="Adobe Arabic" pitchFamily="18" charset="-78"/>
                <a:ea typeface="Times New Roman" panose="02020603050405020304" pitchFamily="18" charset="0"/>
                <a:cs typeface="Adobe Arabic" pitchFamily="18" charset="-78"/>
              </a:rPr>
              <a:t>تُمثّل سعر تكلفة السند الكليّة المتداول بها في </a:t>
            </a:r>
            <a:r>
              <a:rPr lang="ar-SA" sz="1800" b="1" dirty="0" smtClean="0">
                <a:latin typeface="Adobe Arabic" pitchFamily="18" charset="-78"/>
                <a:ea typeface="Times New Roman" panose="02020603050405020304" pitchFamily="18" charset="0"/>
                <a:cs typeface="Adobe Arabic" pitchFamily="18" charset="-78"/>
              </a:rPr>
              <a:t>الأسواق </a:t>
            </a:r>
            <a:r>
              <a:rPr lang="ar-SA" sz="1800" b="1" dirty="0">
                <a:latin typeface="Adobe Arabic" pitchFamily="18" charset="-78"/>
                <a:ea typeface="Times New Roman" panose="02020603050405020304" pitchFamily="18" charset="0"/>
                <a:cs typeface="Adobe Arabic" pitchFamily="18" charset="-78"/>
              </a:rPr>
              <a:t>المالية، وتعتمد على عدّة عوامل، مثل: مدة الاستحقاق، أو مدى تناسق قسيمة السند بالسندات المماثلة له بالسوق، وغيرها الكثير</a:t>
            </a:r>
            <a:r>
              <a:rPr lang="en-US" sz="1800" b="1" dirty="0" smtClean="0">
                <a:latin typeface="Adobe Arabic" pitchFamily="18" charset="-78"/>
                <a:ea typeface="Times New Roman" panose="02020603050405020304" pitchFamily="18" charset="0"/>
                <a:cs typeface="Adobe Arabic" pitchFamily="18" charset="-78"/>
              </a:rPr>
              <a:t>.</a:t>
            </a:r>
            <a:endParaRPr lang="ar-JO" sz="1800" b="1" dirty="0" smtClean="0">
              <a:latin typeface="Adobe Arabic" pitchFamily="18" charset="-78"/>
              <a:ea typeface="Times New Roman" panose="02020603050405020304" pitchFamily="18" charset="0"/>
              <a:cs typeface="Adobe Arabic" pitchFamily="18" charset="-78"/>
            </a:endParaRPr>
          </a:p>
          <a:p>
            <a:pPr algn="just" rtl="1"/>
            <a:r>
              <a:rPr lang="en-US" sz="1800" b="1" dirty="0">
                <a:latin typeface="Adobe Arabic" pitchFamily="18" charset="-78"/>
                <a:ea typeface="Times New Roman" panose="02020603050405020304" pitchFamily="18" charset="0"/>
                <a:cs typeface="Adobe Arabic" pitchFamily="18" charset="-78"/>
              </a:rPr>
              <a:t/>
            </a:r>
            <a:br>
              <a:rPr lang="en-US" sz="1800" b="1" dirty="0">
                <a:latin typeface="Adobe Arabic" pitchFamily="18" charset="-78"/>
                <a:ea typeface="Times New Roman" panose="02020603050405020304" pitchFamily="18" charset="0"/>
                <a:cs typeface="Adobe Arabic" pitchFamily="18" charset="-78"/>
              </a:rPr>
            </a:br>
            <a:endParaRPr lang="en-US" dirty="0">
              <a:latin typeface="Adobe Arabic" pitchFamily="18" charset="-78"/>
              <a:cs typeface="Adobe Arabic" pitchFamily="18"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839506"/>
            <a:ext cx="2664296" cy="18835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06094848"/>
      </p:ext>
    </p:extLst>
  </p:cSld>
  <p:clrMapOvr>
    <a:masterClrMapping/>
  </p:clrMapOvr>
  <p:transition>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العقل زينة - Home | Facebook"/>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6" name="AutoShape 6" descr="العقل زينة - Home | Facebook"/>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2" name="Rectangle 1"/>
          <p:cNvSpPr/>
          <p:nvPr/>
        </p:nvSpPr>
        <p:spPr>
          <a:xfrm>
            <a:off x="2915816" y="483518"/>
            <a:ext cx="5886400" cy="3839513"/>
          </a:xfrm>
          <a:prstGeom prst="rect">
            <a:avLst/>
          </a:prstGeom>
        </p:spPr>
        <p:txBody>
          <a:bodyPr wrap="square">
            <a:spAutoFit/>
          </a:bodyPr>
          <a:lstStyle/>
          <a:p>
            <a:pPr marR="50800" algn="just" rtl="1">
              <a:spcAft>
                <a:spcPts val="1090"/>
              </a:spcAft>
            </a:pPr>
            <a:r>
              <a:rPr lang="en-US" sz="1800" b="1" dirty="0">
                <a:latin typeface="Adobe Arabic" pitchFamily="18" charset="-78"/>
                <a:ea typeface="Times New Roman" panose="02020603050405020304" pitchFamily="18" charset="0"/>
                <a:cs typeface="Adobe Arabic" pitchFamily="18" charset="-78"/>
              </a:rPr>
              <a:t/>
            </a:r>
            <a:br>
              <a:rPr lang="en-US" sz="1800" b="1" dirty="0">
                <a:latin typeface="Adobe Arabic" pitchFamily="18" charset="-78"/>
                <a:ea typeface="Times New Roman" panose="02020603050405020304" pitchFamily="18" charset="0"/>
                <a:cs typeface="Adobe Arabic" pitchFamily="18" charset="-78"/>
              </a:rPr>
            </a:br>
            <a:r>
              <a:rPr lang="ar-SA" sz="1800" b="1" dirty="0">
                <a:solidFill>
                  <a:srgbClr val="C00000"/>
                </a:solidFill>
                <a:latin typeface="Calibri" panose="020F0502020204030204" pitchFamily="34" charset="0"/>
                <a:ea typeface="Times New Roman" panose="02020603050405020304" pitchFamily="18" charset="0"/>
                <a:cs typeface="Adobe Arabic" pitchFamily="18" charset="-78"/>
              </a:rPr>
              <a:t>فوائد امتلاك أسهم تتعدّد فوائد امتلاك </a:t>
            </a:r>
            <a:r>
              <a:rPr lang="ar-SA" sz="1800" b="1" dirty="0" smtClean="0">
                <a:solidFill>
                  <a:srgbClr val="C00000"/>
                </a:solidFill>
                <a:latin typeface="Calibri" panose="020F0502020204030204" pitchFamily="34" charset="0"/>
                <a:ea typeface="Times New Roman" panose="02020603050405020304" pitchFamily="18" charset="0"/>
                <a:cs typeface="Adobe Arabic" pitchFamily="18" charset="-78"/>
              </a:rPr>
              <a:t>الأسهم </a:t>
            </a:r>
            <a:r>
              <a:rPr lang="ar-SA" sz="1800" b="1" dirty="0">
                <a:solidFill>
                  <a:srgbClr val="C00000"/>
                </a:solidFill>
                <a:latin typeface="Calibri" panose="020F0502020204030204" pitchFamily="34" charset="0"/>
                <a:ea typeface="Times New Roman" panose="02020603050405020304" pitchFamily="18" charset="0"/>
                <a:cs typeface="Adobe Arabic" pitchFamily="18" charset="-78"/>
              </a:rPr>
              <a:t>وهي كالآتي:</a:t>
            </a:r>
            <a:endParaRPr lang="en-US" sz="1800" dirty="0">
              <a:latin typeface="Calibri" panose="020F0502020204030204" pitchFamily="34" charset="0"/>
              <a:ea typeface="Calibri" panose="020F0502020204030204" pitchFamily="34" charset="0"/>
              <a:cs typeface="Adobe Arabic" pitchFamily="18" charset="-78"/>
            </a:endParaRPr>
          </a:p>
          <a:p>
            <a:pPr marL="342900" marR="50800" lvl="0" indent="-342900" algn="just" rtl="1">
              <a:spcAft>
                <a:spcPts val="1090"/>
              </a:spcAft>
              <a:buClr>
                <a:srgbClr val="C00000"/>
              </a:buClr>
              <a:buFont typeface="Symbol" panose="05050102010706020507" pitchFamily="18" charset="2"/>
              <a:buChar char=""/>
            </a:pPr>
            <a:r>
              <a:rPr lang="ar-SA" sz="1800" b="1" dirty="0">
                <a:latin typeface="Calibri" panose="020F0502020204030204" pitchFamily="34" charset="0"/>
                <a:ea typeface="Times New Roman" panose="02020603050405020304" pitchFamily="18" charset="0"/>
                <a:cs typeface="Adobe Arabic" pitchFamily="18" charset="-78"/>
              </a:rPr>
              <a:t>محدودية المسؤولية: تُعدّ محدودية المسؤولية من أهم الإيجابيات لامتلاك أسهم، حيث إنّه لا يتحمّل الفرد المسؤولية الشخصية عن أيّة خسارة يُمكن أن تحدث للشركة، وذلك نتيجة محدودية الملكية في الشركة. </a:t>
            </a:r>
            <a:endParaRPr lang="en-US" sz="1800" dirty="0">
              <a:latin typeface="Calibri" panose="020F0502020204030204" pitchFamily="34" charset="0"/>
              <a:ea typeface="Calibri" panose="020F0502020204030204" pitchFamily="34" charset="0"/>
              <a:cs typeface="Adobe Arabic" pitchFamily="18" charset="-78"/>
            </a:endParaRPr>
          </a:p>
          <a:p>
            <a:pPr marL="342900" marR="50800" lvl="0" indent="-342900" algn="just" rtl="1">
              <a:spcAft>
                <a:spcPts val="1090"/>
              </a:spcAft>
              <a:buClr>
                <a:srgbClr val="C00000"/>
              </a:buClr>
              <a:buFont typeface="Symbol" panose="05050102010706020507" pitchFamily="18" charset="2"/>
              <a:buChar char=""/>
            </a:pPr>
            <a:r>
              <a:rPr lang="ar-SA" sz="1800" b="1" dirty="0">
                <a:latin typeface="Calibri" panose="020F0502020204030204" pitchFamily="34" charset="0"/>
                <a:ea typeface="Times New Roman" panose="02020603050405020304" pitchFamily="18" charset="0"/>
                <a:cs typeface="Adobe Arabic" pitchFamily="18" charset="-78"/>
              </a:rPr>
              <a:t>الأحقية بالتصويت: يحق للفرد المالك للأسهم في المشاركة في اجتماعات الشركة التنفيذية، ويحق له التصويت لتغيير إدارة الشركة، والتفاوض في حالة التغيرات الحاصلة للجانب الإداري أو الخاصة بطبيعة العمل. </a:t>
            </a:r>
            <a:endParaRPr lang="en-US" sz="1800" dirty="0">
              <a:latin typeface="Calibri" panose="020F0502020204030204" pitchFamily="34" charset="0"/>
              <a:ea typeface="Calibri" panose="020F0502020204030204" pitchFamily="34" charset="0"/>
              <a:cs typeface="Adobe Arabic" pitchFamily="18" charset="-78"/>
            </a:endParaRPr>
          </a:p>
          <a:p>
            <a:pPr marL="342900" marR="50800" lvl="0" indent="-342900" algn="just" rtl="1">
              <a:spcAft>
                <a:spcPts val="1090"/>
              </a:spcAft>
              <a:buClr>
                <a:srgbClr val="C00000"/>
              </a:buClr>
              <a:buFont typeface="Symbol" panose="05050102010706020507" pitchFamily="18" charset="2"/>
              <a:buChar char=""/>
            </a:pPr>
            <a:r>
              <a:rPr lang="ar-SA" sz="1800" b="1" dirty="0">
                <a:latin typeface="Calibri" panose="020F0502020204030204" pitchFamily="34" charset="0"/>
                <a:ea typeface="Times New Roman" panose="02020603050405020304" pitchFamily="18" charset="0"/>
                <a:cs typeface="Adobe Arabic" pitchFamily="18" charset="-78"/>
              </a:rPr>
              <a:t>الحصول على أرباح: يحصل مالك </a:t>
            </a:r>
            <a:r>
              <a:rPr lang="ar-SA" sz="1800" b="1" dirty="0" smtClean="0">
                <a:latin typeface="Calibri" panose="020F0502020204030204" pitchFamily="34" charset="0"/>
                <a:ea typeface="Times New Roman" panose="02020603050405020304" pitchFamily="18" charset="0"/>
                <a:cs typeface="Adobe Arabic" pitchFamily="18" charset="-78"/>
              </a:rPr>
              <a:t>الأسهم </a:t>
            </a:r>
            <a:r>
              <a:rPr lang="ar-SA" sz="1800" b="1" dirty="0">
                <a:latin typeface="Calibri" panose="020F0502020204030204" pitchFamily="34" charset="0"/>
                <a:ea typeface="Times New Roman" panose="02020603050405020304" pitchFamily="18" charset="0"/>
                <a:cs typeface="Adobe Arabic" pitchFamily="18" charset="-78"/>
              </a:rPr>
              <a:t>على نسبة من أرباح الشركة، حيث من الممكن أنّ تُحدّد الشركة مقدار الربح للأسهم المساهمة، والفترات الزمنية التي تُوزّع فيها الأرباح مثل نصف السنة أو في نهايتها، وبالإضافة لذلك يحصل صاحب السهم على مكاسب مادية مرتفعة أيضاً عند ارتفاع سعر السهم في </a:t>
            </a:r>
            <a:r>
              <a:rPr lang="ar-SA" sz="1800" b="1" dirty="0" smtClean="0">
                <a:latin typeface="Calibri" panose="020F0502020204030204" pitchFamily="34" charset="0"/>
                <a:ea typeface="Times New Roman" panose="02020603050405020304" pitchFamily="18" charset="0"/>
                <a:cs typeface="Adobe Arabic" pitchFamily="18" charset="-78"/>
              </a:rPr>
              <a:t>الأسواق </a:t>
            </a:r>
            <a:r>
              <a:rPr lang="ar-SA" sz="1800" b="1" dirty="0">
                <a:latin typeface="Calibri" panose="020F0502020204030204" pitchFamily="34" charset="0"/>
                <a:ea typeface="Times New Roman" panose="02020603050405020304" pitchFamily="18" charset="0"/>
                <a:cs typeface="Adobe Arabic" pitchFamily="18" charset="-78"/>
              </a:rPr>
              <a:t>المالية. </a:t>
            </a:r>
            <a:endParaRPr lang="en-US" sz="1800" dirty="0">
              <a:effectLst/>
              <a:latin typeface="Calibri" panose="020F0502020204030204" pitchFamily="34" charset="0"/>
              <a:ea typeface="Calibri" panose="020F0502020204030204" pitchFamily="34" charset="0"/>
              <a:cs typeface="Adobe Arabic" pitchFamily="18"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635646"/>
            <a:ext cx="2376264" cy="24369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6426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العقل زينة - Home | Facebook"/>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6" name="AutoShape 6" descr="العقل زينة - Home | Facebook"/>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2" name="Rectangle 1"/>
          <p:cNvSpPr/>
          <p:nvPr/>
        </p:nvSpPr>
        <p:spPr>
          <a:xfrm>
            <a:off x="2627784" y="483518"/>
            <a:ext cx="5886400" cy="3703578"/>
          </a:xfrm>
          <a:prstGeom prst="rect">
            <a:avLst/>
          </a:prstGeom>
        </p:spPr>
        <p:txBody>
          <a:bodyPr wrap="square">
            <a:spAutoFit/>
          </a:bodyPr>
          <a:lstStyle/>
          <a:p>
            <a:pPr marR="50800" algn="just" rtl="1">
              <a:spcAft>
                <a:spcPts val="1090"/>
              </a:spcAft>
            </a:pPr>
            <a:r>
              <a:rPr lang="ar-SA" sz="1800" b="1" dirty="0">
                <a:solidFill>
                  <a:srgbClr val="002060"/>
                </a:solidFill>
                <a:latin typeface="Calibri" panose="020F0502020204030204" pitchFamily="34" charset="0"/>
                <a:ea typeface="Times New Roman" panose="02020603050405020304" pitchFamily="18" charset="0"/>
                <a:cs typeface="Adobe Arabic" pitchFamily="18" charset="-78"/>
              </a:rPr>
              <a:t>آلية بيع وشراء </a:t>
            </a:r>
            <a:r>
              <a:rPr lang="ar-SA" sz="1800" b="1" dirty="0" smtClean="0">
                <a:solidFill>
                  <a:srgbClr val="002060"/>
                </a:solidFill>
                <a:latin typeface="Calibri" panose="020F0502020204030204" pitchFamily="34" charset="0"/>
                <a:ea typeface="Times New Roman" panose="02020603050405020304" pitchFamily="18" charset="0"/>
                <a:cs typeface="Adobe Arabic" pitchFamily="18" charset="-78"/>
              </a:rPr>
              <a:t>الأسهم </a:t>
            </a:r>
            <a:endParaRPr lang="en-US" sz="1800" dirty="0">
              <a:latin typeface="Calibri" panose="020F0502020204030204" pitchFamily="34" charset="0"/>
              <a:ea typeface="Calibri" panose="020F0502020204030204" pitchFamily="34" charset="0"/>
              <a:cs typeface="Adobe Arabic" pitchFamily="18" charset="-78"/>
            </a:endParaRPr>
          </a:p>
          <a:p>
            <a:pPr marR="50800" algn="just" rtl="1">
              <a:spcAft>
                <a:spcPts val="1090"/>
              </a:spcAft>
            </a:pPr>
            <a:r>
              <a:rPr lang="ar-SA" sz="1800" b="1" dirty="0">
                <a:solidFill>
                  <a:srgbClr val="0070C0"/>
                </a:solidFill>
                <a:latin typeface="Calibri" panose="020F0502020204030204" pitchFamily="34" charset="0"/>
                <a:ea typeface="Times New Roman" panose="02020603050405020304" pitchFamily="18" charset="0"/>
                <a:cs typeface="Adobe Arabic" pitchFamily="18" charset="-78"/>
              </a:rPr>
              <a:t>يُمكن بيع وشراء </a:t>
            </a:r>
            <a:r>
              <a:rPr lang="ar-SA" sz="1800" b="1" dirty="0" smtClean="0">
                <a:solidFill>
                  <a:srgbClr val="0070C0"/>
                </a:solidFill>
                <a:latin typeface="Calibri" panose="020F0502020204030204" pitchFamily="34" charset="0"/>
                <a:ea typeface="Times New Roman" panose="02020603050405020304" pitchFamily="18" charset="0"/>
                <a:cs typeface="Adobe Arabic" pitchFamily="18" charset="-78"/>
              </a:rPr>
              <a:t>الأسهم </a:t>
            </a:r>
            <a:r>
              <a:rPr lang="ar-SA" sz="1800" b="1" dirty="0">
                <a:solidFill>
                  <a:srgbClr val="0070C0"/>
                </a:solidFill>
                <a:latin typeface="Calibri" panose="020F0502020204030204" pitchFamily="34" charset="0"/>
                <a:ea typeface="Times New Roman" panose="02020603050405020304" pitchFamily="18" charset="0"/>
                <a:cs typeface="Adobe Arabic" pitchFamily="18" charset="-78"/>
              </a:rPr>
              <a:t>من خلال عدّة طرق، ومنها ما يأتي:</a:t>
            </a:r>
            <a:endParaRPr lang="en-US" sz="1800" dirty="0">
              <a:latin typeface="Calibri" panose="020F0502020204030204" pitchFamily="34" charset="0"/>
              <a:ea typeface="Calibri" panose="020F0502020204030204" pitchFamily="34" charset="0"/>
              <a:cs typeface="Adobe Arabic" pitchFamily="18" charset="-78"/>
            </a:endParaRPr>
          </a:p>
          <a:p>
            <a:pPr marR="50800" algn="just" rtl="1">
              <a:spcAft>
                <a:spcPts val="1090"/>
              </a:spcAft>
            </a:pPr>
            <a:r>
              <a:rPr lang="ar-SA" sz="1800" b="1" dirty="0">
                <a:latin typeface="Calibri" panose="020F0502020204030204" pitchFamily="34" charset="0"/>
                <a:ea typeface="Times New Roman" panose="02020603050405020304" pitchFamily="18" charset="0"/>
                <a:cs typeface="Adobe Arabic" pitchFamily="18" charset="-78"/>
              </a:rPr>
              <a:t> الطرق المباشرة: تسمح هذه الطرق للفرد بشراء أو بيع السهم مباشرةً من الشركة دون وجود وسيط بينهما، حيث </a:t>
            </a:r>
            <a:r>
              <a:rPr lang="ar-SA" sz="1800" b="1" dirty="0" smtClean="0">
                <a:latin typeface="Calibri" panose="020F0502020204030204" pitchFamily="34" charset="0"/>
                <a:ea typeface="Times New Roman" panose="02020603050405020304" pitchFamily="18" charset="0"/>
                <a:cs typeface="Adobe Arabic" pitchFamily="18" charset="-78"/>
              </a:rPr>
              <a:t>أن </a:t>
            </a:r>
            <a:r>
              <a:rPr lang="ar-SA" sz="1800" b="1" dirty="0">
                <a:latin typeface="Calibri" panose="020F0502020204030204" pitchFamily="34" charset="0"/>
                <a:ea typeface="Times New Roman" panose="02020603050405020304" pitchFamily="18" charset="0"/>
                <a:cs typeface="Adobe Arabic" pitchFamily="18" charset="-78"/>
              </a:rPr>
              <a:t>ذلك يُخفّف من الأعباء المالية مثل العمولات، لكن لا بدّ من دفع بعض الرسوم، وتخص هذه الطريقة غالباً موظفي الشركة أو بعض المساهمين، وليس لها وقت محدد أو سعر محدد معروف لطرح عطاء بيع أو شراء </a:t>
            </a:r>
            <a:r>
              <a:rPr lang="ar-SA" sz="1800" b="1" dirty="0" smtClean="0">
                <a:latin typeface="Calibri" panose="020F0502020204030204" pitchFamily="34" charset="0"/>
                <a:ea typeface="Times New Roman" panose="02020603050405020304" pitchFamily="18" charset="0"/>
                <a:cs typeface="Adobe Arabic" pitchFamily="18" charset="-78"/>
              </a:rPr>
              <a:t>الأسهم. </a:t>
            </a:r>
            <a:endParaRPr lang="en-US" sz="1800" dirty="0">
              <a:latin typeface="Calibri" panose="020F0502020204030204" pitchFamily="34" charset="0"/>
              <a:ea typeface="Calibri" panose="020F0502020204030204" pitchFamily="34" charset="0"/>
              <a:cs typeface="Adobe Arabic" pitchFamily="18" charset="-78"/>
            </a:endParaRPr>
          </a:p>
          <a:p>
            <a:pPr marR="50800" algn="just" rtl="1">
              <a:spcAft>
                <a:spcPts val="1090"/>
              </a:spcAft>
            </a:pPr>
            <a:r>
              <a:rPr lang="ar-SA" sz="1800" b="1" dirty="0">
                <a:latin typeface="Calibri" panose="020F0502020204030204" pitchFamily="34" charset="0"/>
                <a:ea typeface="Times New Roman" panose="02020603050405020304" pitchFamily="18" charset="0"/>
                <a:cs typeface="Adobe Arabic" pitchFamily="18" charset="-78"/>
              </a:rPr>
              <a:t>طريقة إعادة استثمار الأرباح: تُبنى هذه الطريقة على الاستثمار بأرباح </a:t>
            </a:r>
            <a:r>
              <a:rPr lang="ar-SA" sz="1800" b="1" dirty="0" smtClean="0">
                <a:latin typeface="Calibri" panose="020F0502020204030204" pitchFamily="34" charset="0"/>
                <a:ea typeface="Times New Roman" panose="02020603050405020304" pitchFamily="18" charset="0"/>
                <a:cs typeface="Adobe Arabic" pitchFamily="18" charset="-78"/>
              </a:rPr>
              <a:t>الأسهم </a:t>
            </a:r>
            <a:r>
              <a:rPr lang="ar-SA" sz="1800" b="1" dirty="0">
                <a:latin typeface="Calibri" panose="020F0502020204030204" pitchFamily="34" charset="0"/>
                <a:ea typeface="Times New Roman" panose="02020603050405020304" pitchFamily="18" charset="0"/>
                <a:cs typeface="Adobe Arabic" pitchFamily="18" charset="-78"/>
              </a:rPr>
              <a:t>التي اشتُريت بشراء أسهم أُخرى في الشركة نفسها، لكن لا بدّ من توقيع اتفاقية مع الشركة لتُتيح للفرد الحصول على هذه الميزة. </a:t>
            </a:r>
            <a:endParaRPr lang="en-US" sz="1800" dirty="0">
              <a:latin typeface="Calibri" panose="020F0502020204030204" pitchFamily="34" charset="0"/>
              <a:ea typeface="Calibri" panose="020F0502020204030204" pitchFamily="34" charset="0"/>
              <a:cs typeface="Adobe Arabic" pitchFamily="18" charset="-78"/>
            </a:endParaRPr>
          </a:p>
          <a:p>
            <a:pPr marR="50800" algn="just" rtl="1">
              <a:spcAft>
                <a:spcPts val="1090"/>
              </a:spcAft>
            </a:pPr>
            <a:r>
              <a:rPr lang="ar-SA" sz="1800" b="1" dirty="0">
                <a:latin typeface="Calibri" panose="020F0502020204030204" pitchFamily="34" charset="0"/>
                <a:ea typeface="Times New Roman" panose="02020603050405020304" pitchFamily="18" charset="0"/>
                <a:cs typeface="Adobe Arabic" pitchFamily="18" charset="-78"/>
              </a:rPr>
              <a:t>طريقة غير مباشرة: تعتمد هذه الطريقة في شراء أو بيع </a:t>
            </a:r>
            <a:r>
              <a:rPr lang="ar-SA" sz="1800" b="1" dirty="0" smtClean="0">
                <a:latin typeface="Calibri" panose="020F0502020204030204" pitchFamily="34" charset="0"/>
                <a:ea typeface="Times New Roman" panose="02020603050405020304" pitchFamily="18" charset="0"/>
                <a:cs typeface="Adobe Arabic" pitchFamily="18" charset="-78"/>
              </a:rPr>
              <a:t>الأسهم </a:t>
            </a:r>
            <a:r>
              <a:rPr lang="ar-SA" sz="1800" b="1" dirty="0">
                <a:latin typeface="Calibri" panose="020F0502020204030204" pitchFamily="34" charset="0"/>
                <a:ea typeface="Times New Roman" panose="02020603050405020304" pitchFamily="18" charset="0"/>
                <a:cs typeface="Adobe Arabic" pitchFamily="18" charset="-78"/>
              </a:rPr>
              <a:t>على وجود وسيط بين الفرد والشركة مقابل عمولة تُدفع له. </a:t>
            </a:r>
            <a:endParaRPr lang="en-US" sz="18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375" y="1923678"/>
            <a:ext cx="2520409" cy="1656184"/>
          </a:xfrm>
          <a:prstGeom prst="rect">
            <a:avLst/>
          </a:prstGeom>
        </p:spPr>
      </p:pic>
    </p:spTree>
    <p:extLst>
      <p:ext uri="{BB962C8B-B14F-4D97-AF65-F5344CB8AC3E}">
        <p14:creationId xmlns:p14="http://schemas.microsoft.com/office/powerpoint/2010/main" val="449867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العقل زينة - Home | Facebook"/>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6" name="AutoShape 6" descr="العقل زينة - Home | Facebook"/>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3" name="Rectangle 2"/>
          <p:cNvSpPr/>
          <p:nvPr/>
        </p:nvSpPr>
        <p:spPr>
          <a:xfrm>
            <a:off x="3635896" y="627534"/>
            <a:ext cx="4806280" cy="3985194"/>
          </a:xfrm>
          <a:prstGeom prst="rect">
            <a:avLst/>
          </a:prstGeom>
        </p:spPr>
        <p:txBody>
          <a:bodyPr wrap="square">
            <a:spAutoFit/>
          </a:bodyPr>
          <a:lstStyle/>
          <a:p>
            <a:pPr algn="r" rtl="1">
              <a:lnSpc>
                <a:spcPct val="115000"/>
              </a:lnSpc>
              <a:spcAft>
                <a:spcPts val="1000"/>
              </a:spcAft>
            </a:pPr>
            <a:r>
              <a:rPr lang="ar-SA" sz="2000" b="1" dirty="0">
                <a:solidFill>
                  <a:srgbClr val="0070C0"/>
                </a:solidFill>
                <a:latin typeface="Calibri" panose="020F0502020204030204" pitchFamily="34" charset="0"/>
                <a:ea typeface="Times New Roman" panose="02020603050405020304" pitchFamily="18" charset="0"/>
                <a:cs typeface="Adobe Arabic" pitchFamily="18" charset="-78"/>
              </a:rPr>
              <a:t> تُقسم السندات إلى الأنواع الآتية:</a:t>
            </a:r>
            <a:endParaRPr lang="en-US" sz="1200" dirty="0">
              <a:latin typeface="Calibri" panose="020F0502020204030204" pitchFamily="34" charset="0"/>
              <a:ea typeface="Calibri" panose="020F0502020204030204" pitchFamily="34" charset="0"/>
              <a:cs typeface="Adobe Arabic" pitchFamily="18" charset="-78"/>
            </a:endParaRPr>
          </a:p>
          <a:p>
            <a:pPr marL="285750" indent="-285750" algn="r" rtl="1">
              <a:lnSpc>
                <a:spcPct val="115000"/>
              </a:lnSpc>
              <a:spcAft>
                <a:spcPts val="1000"/>
              </a:spcAft>
              <a:buFont typeface="Wingdings" panose="05000000000000000000" pitchFamily="2" charset="2"/>
              <a:buChar char="q"/>
            </a:pPr>
            <a:r>
              <a:rPr lang="ar-SA" sz="1800" b="1" dirty="0">
                <a:latin typeface="Calibri" panose="020F0502020204030204" pitchFamily="34" charset="0"/>
                <a:ea typeface="Times New Roman" panose="02020603050405020304" pitchFamily="18" charset="0"/>
                <a:cs typeface="Adobe Arabic" pitchFamily="18" charset="-78"/>
              </a:rPr>
              <a:t>سندات ذات الاستحقاق الثابت</a:t>
            </a:r>
            <a:endParaRPr lang="en-US" sz="1100" dirty="0">
              <a:latin typeface="Calibri" panose="020F0502020204030204" pitchFamily="34" charset="0"/>
              <a:ea typeface="Calibri" panose="020F0502020204030204" pitchFamily="34" charset="0"/>
              <a:cs typeface="Adobe Arabic" pitchFamily="18" charset="-78"/>
            </a:endParaRPr>
          </a:p>
          <a:p>
            <a:pPr marL="285750" indent="-285750" algn="r" rtl="1">
              <a:lnSpc>
                <a:spcPct val="115000"/>
              </a:lnSpc>
              <a:spcAft>
                <a:spcPts val="1000"/>
              </a:spcAft>
              <a:buFont typeface="Wingdings" panose="05000000000000000000" pitchFamily="2" charset="2"/>
              <a:buChar char="q"/>
            </a:pPr>
            <a:r>
              <a:rPr lang="ar-SA" sz="1800" b="1" dirty="0">
                <a:latin typeface="Calibri" panose="020F0502020204030204" pitchFamily="34" charset="0"/>
                <a:ea typeface="Times New Roman" panose="02020603050405020304" pitchFamily="18" charset="0"/>
                <a:cs typeface="Adobe Arabic" pitchFamily="18" charset="-78"/>
              </a:rPr>
              <a:t>سندات ذات الاستحقاق المتذبذب</a:t>
            </a:r>
            <a:endParaRPr lang="en-US" sz="1100" dirty="0">
              <a:latin typeface="Calibri" panose="020F0502020204030204" pitchFamily="34" charset="0"/>
              <a:ea typeface="Calibri" panose="020F0502020204030204" pitchFamily="34" charset="0"/>
              <a:cs typeface="Adobe Arabic" pitchFamily="18" charset="-78"/>
            </a:endParaRPr>
          </a:p>
          <a:p>
            <a:pPr marL="285750" indent="-285750" algn="r" rtl="1">
              <a:lnSpc>
                <a:spcPct val="115000"/>
              </a:lnSpc>
              <a:spcAft>
                <a:spcPts val="1000"/>
              </a:spcAft>
              <a:buFont typeface="Wingdings" panose="05000000000000000000" pitchFamily="2" charset="2"/>
              <a:buChar char="q"/>
            </a:pPr>
            <a:r>
              <a:rPr lang="ar-SA" sz="1800" b="1" dirty="0">
                <a:latin typeface="Calibri" panose="020F0502020204030204" pitchFamily="34" charset="0"/>
                <a:ea typeface="Times New Roman" panose="02020603050405020304" pitchFamily="18" charset="0"/>
                <a:cs typeface="Adobe Arabic" pitchFamily="18" charset="-78"/>
              </a:rPr>
              <a:t>سندات الفائدة الصفرية</a:t>
            </a:r>
            <a:endParaRPr lang="en-US" sz="1100" dirty="0">
              <a:latin typeface="Calibri" panose="020F0502020204030204" pitchFamily="34" charset="0"/>
              <a:ea typeface="Calibri" panose="020F0502020204030204" pitchFamily="34" charset="0"/>
              <a:cs typeface="Adobe Arabic" pitchFamily="18" charset="-78"/>
            </a:endParaRPr>
          </a:p>
          <a:p>
            <a:pPr marL="285750" indent="-285750" algn="r" rtl="1">
              <a:lnSpc>
                <a:spcPct val="115000"/>
              </a:lnSpc>
              <a:spcAft>
                <a:spcPts val="1000"/>
              </a:spcAft>
              <a:buFont typeface="Wingdings" panose="05000000000000000000" pitchFamily="2" charset="2"/>
              <a:buChar char="q"/>
            </a:pPr>
            <a:r>
              <a:rPr lang="ar-SA" sz="1800" b="1" dirty="0">
                <a:latin typeface="Calibri" panose="020F0502020204030204" pitchFamily="34" charset="0"/>
                <a:ea typeface="Times New Roman" panose="02020603050405020304" pitchFamily="18" charset="0"/>
                <a:cs typeface="Adobe Arabic" pitchFamily="18" charset="-78"/>
              </a:rPr>
              <a:t>سندات التضخم</a:t>
            </a:r>
            <a:endParaRPr lang="en-US" sz="1100" dirty="0">
              <a:latin typeface="Calibri" panose="020F0502020204030204" pitchFamily="34" charset="0"/>
              <a:ea typeface="Calibri" panose="020F0502020204030204" pitchFamily="34" charset="0"/>
              <a:cs typeface="Adobe Arabic" pitchFamily="18" charset="-78"/>
            </a:endParaRPr>
          </a:p>
          <a:p>
            <a:pPr marL="285750" indent="-285750" algn="r" rtl="1">
              <a:lnSpc>
                <a:spcPct val="115000"/>
              </a:lnSpc>
              <a:spcAft>
                <a:spcPts val="1000"/>
              </a:spcAft>
              <a:buFont typeface="Wingdings" panose="05000000000000000000" pitchFamily="2" charset="2"/>
              <a:buChar char="q"/>
            </a:pPr>
            <a:r>
              <a:rPr lang="ar-SA" sz="1800" b="1" dirty="0">
                <a:latin typeface="Calibri" panose="020F0502020204030204" pitchFamily="34" charset="0"/>
                <a:ea typeface="Times New Roman" panose="02020603050405020304" pitchFamily="18" charset="0"/>
                <a:cs typeface="Adobe Arabic" pitchFamily="18" charset="-78"/>
              </a:rPr>
              <a:t>سندات </a:t>
            </a:r>
            <a:r>
              <a:rPr lang="ar-SA" sz="1800" b="1" dirty="0" smtClean="0">
                <a:latin typeface="Calibri" panose="020F0502020204030204" pitchFamily="34" charset="0"/>
                <a:ea typeface="Times New Roman" panose="02020603050405020304" pitchFamily="18" charset="0"/>
                <a:cs typeface="Adobe Arabic" pitchFamily="18" charset="-78"/>
              </a:rPr>
              <a:t>دائمة</a:t>
            </a:r>
            <a:endParaRPr lang="en-US" sz="1100" dirty="0">
              <a:latin typeface="Calibri" panose="020F0502020204030204" pitchFamily="34" charset="0"/>
              <a:ea typeface="Calibri" panose="020F0502020204030204" pitchFamily="34" charset="0"/>
              <a:cs typeface="Adobe Arabic" pitchFamily="18" charset="-78"/>
            </a:endParaRPr>
          </a:p>
          <a:p>
            <a:pPr marL="285750" indent="-285750" algn="r" rtl="1">
              <a:lnSpc>
                <a:spcPct val="115000"/>
              </a:lnSpc>
              <a:spcAft>
                <a:spcPts val="1000"/>
              </a:spcAft>
              <a:buFont typeface="Wingdings" panose="05000000000000000000" pitchFamily="2" charset="2"/>
              <a:buChar char="q"/>
            </a:pPr>
            <a:r>
              <a:rPr lang="ar-SA" sz="1800" b="1" dirty="0">
                <a:latin typeface="Calibri" panose="020F0502020204030204" pitchFamily="34" charset="0"/>
                <a:ea typeface="Times New Roman" panose="02020603050405020304" pitchFamily="18" charset="0"/>
                <a:cs typeface="Adobe Arabic" pitchFamily="18" charset="-78"/>
              </a:rPr>
              <a:t>سندات ثانوية</a:t>
            </a:r>
            <a:endParaRPr lang="en-US" sz="1100" dirty="0">
              <a:latin typeface="Calibri" panose="020F0502020204030204" pitchFamily="34" charset="0"/>
              <a:ea typeface="Calibri" panose="020F0502020204030204" pitchFamily="34" charset="0"/>
              <a:cs typeface="Adobe Arabic" pitchFamily="18" charset="-78"/>
            </a:endParaRPr>
          </a:p>
          <a:p>
            <a:pPr marL="285750" indent="-285750" algn="r" rtl="1">
              <a:lnSpc>
                <a:spcPct val="115000"/>
              </a:lnSpc>
              <a:spcAft>
                <a:spcPts val="1000"/>
              </a:spcAft>
              <a:buFont typeface="Wingdings" panose="05000000000000000000" pitchFamily="2" charset="2"/>
              <a:buChar char="q"/>
            </a:pPr>
            <a:r>
              <a:rPr lang="ar-SA" sz="1800" b="1" dirty="0">
                <a:latin typeface="Calibri" panose="020F0502020204030204" pitchFamily="34" charset="0"/>
                <a:ea typeface="Times New Roman" panose="02020603050405020304" pitchFamily="18" charset="0"/>
                <a:cs typeface="Adobe Arabic" pitchFamily="18" charset="-78"/>
              </a:rPr>
              <a:t>سندات الحروب</a:t>
            </a:r>
            <a:endParaRPr lang="en-US" sz="1100" dirty="0">
              <a:latin typeface="Calibri" panose="020F0502020204030204" pitchFamily="34" charset="0"/>
              <a:ea typeface="Calibri" panose="020F0502020204030204" pitchFamily="34" charset="0"/>
              <a:cs typeface="Adobe Arabic" pitchFamily="18" charset="-78"/>
            </a:endParaRPr>
          </a:p>
          <a:p>
            <a:pPr marL="285750" indent="-285750" algn="r" rtl="1">
              <a:lnSpc>
                <a:spcPct val="115000"/>
              </a:lnSpc>
              <a:spcAft>
                <a:spcPts val="1000"/>
              </a:spcAft>
              <a:buFont typeface="Wingdings" panose="05000000000000000000" pitchFamily="2" charset="2"/>
              <a:buChar char="q"/>
            </a:pPr>
            <a:r>
              <a:rPr lang="ar-SA" sz="1800" b="1" dirty="0">
                <a:latin typeface="Calibri" panose="020F0502020204030204" pitchFamily="34" charset="0"/>
                <a:ea typeface="Times New Roman" panose="02020603050405020304" pitchFamily="18" charset="0"/>
                <a:cs typeface="Adobe Arabic" pitchFamily="18" charset="-78"/>
              </a:rPr>
              <a:t>السندات التسلسلية</a:t>
            </a:r>
            <a:endParaRPr lang="en-US" sz="1100" dirty="0">
              <a:effectLst/>
              <a:latin typeface="Calibri" panose="020F0502020204030204" pitchFamily="34" charset="0"/>
              <a:ea typeface="Calibri" panose="020F0502020204030204" pitchFamily="34" charset="0"/>
              <a:cs typeface="Adobe Arabic" pitchFamily="18"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347614"/>
            <a:ext cx="3840656" cy="3170287"/>
          </a:xfrm>
          <a:prstGeom prst="rect">
            <a:avLst/>
          </a:prstGeom>
        </p:spPr>
      </p:pic>
    </p:spTree>
    <p:extLst>
      <p:ext uri="{BB962C8B-B14F-4D97-AF65-F5344CB8AC3E}">
        <p14:creationId xmlns:p14="http://schemas.microsoft.com/office/powerpoint/2010/main" val="284879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Youtube icon logo - Transparent PNG &amp; SVG vector f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40702"/>
            <a:ext cx="4392488" cy="4465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3086241"/>
      </p:ext>
    </p:extLst>
  </p:cSld>
  <p:clrMapOvr>
    <a:masterClrMapping/>
  </p:clrMapOvr>
  <p:transition>
    <p:wipe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8671" y="1335420"/>
            <a:ext cx="7184669" cy="855950"/>
          </a:xfrm>
          <a:prstGeom prst="rect">
            <a:avLst/>
          </a:prstGeom>
        </p:spPr>
        <p:txBody>
          <a:bodyPr wrap="square" lIns="68589" tIns="34295" rIns="68589" bIns="34295">
            <a:spAutoFit/>
          </a:bodyPr>
          <a:lstStyle/>
          <a:p>
            <a:pPr algn="ctr">
              <a:lnSpc>
                <a:spcPct val="106000"/>
              </a:lnSpc>
              <a:tabLst>
                <a:tab pos="1630897" algn="l"/>
                <a:tab pos="2427770" algn="ctr"/>
              </a:tabLst>
            </a:pPr>
            <a:r>
              <a:rPr lang="ar-EG" sz="2400" b="1" u="sng" dirty="0">
                <a:solidFill>
                  <a:srgbClr val="002060"/>
                </a:solidFill>
                <a:latin typeface="Calibri"/>
                <a:ea typeface="Calibri"/>
                <a:cs typeface="Adobe Arabic" pitchFamily="18" charset="-78"/>
              </a:rPr>
              <a:t>مناقشة</a:t>
            </a:r>
          </a:p>
          <a:p>
            <a:pPr marL="228600" algn="ctr" rtl="1">
              <a:lnSpc>
                <a:spcPct val="107000"/>
              </a:lnSpc>
              <a:spcAft>
                <a:spcPts val="800"/>
              </a:spcAft>
            </a:pPr>
            <a:r>
              <a:rPr lang="ar-EG" sz="2400" b="1" dirty="0">
                <a:solidFill>
                  <a:srgbClr val="A50021"/>
                </a:solidFill>
                <a:latin typeface="Calibri" panose="020F0502020204030204" pitchFamily="34" charset="0"/>
                <a:ea typeface="Times New Roman" panose="02020603050405020304" pitchFamily="18" charset="0"/>
                <a:cs typeface="Adobe Arabic" pitchFamily="18" charset="-78"/>
              </a:rPr>
              <a:t>عزيزي المتدرب</a:t>
            </a:r>
            <a:r>
              <a:rPr lang="ar-EG" sz="2400" b="1" dirty="0" smtClean="0">
                <a:solidFill>
                  <a:srgbClr val="A50021"/>
                </a:solidFill>
                <a:latin typeface="Calibri" panose="020F0502020204030204" pitchFamily="34" charset="0"/>
                <a:ea typeface="Times New Roman" panose="02020603050405020304" pitchFamily="18" charset="0"/>
                <a:cs typeface="Adobe Arabic" pitchFamily="18" charset="-78"/>
              </a:rPr>
              <a:t>:</a:t>
            </a:r>
            <a:r>
              <a:rPr lang="ar-JO" sz="2400" b="1" dirty="0" smtClean="0">
                <a:solidFill>
                  <a:srgbClr val="A50021"/>
                </a:solidFill>
                <a:latin typeface="Calibri" panose="020F0502020204030204" pitchFamily="34" charset="0"/>
                <a:ea typeface="Times New Roman" panose="02020603050405020304" pitchFamily="18" charset="0"/>
                <a:cs typeface="Adobe Arabic" pitchFamily="18" charset="-78"/>
              </a:rPr>
              <a:t> </a:t>
            </a:r>
            <a:r>
              <a:rPr lang="ar-EG" sz="2400" b="1" dirty="0" smtClean="0">
                <a:latin typeface="Calibri" panose="020F0502020204030204" pitchFamily="34" charset="0"/>
                <a:ea typeface="Times New Roman" panose="02020603050405020304" pitchFamily="18" charset="0"/>
                <a:cs typeface="Adobe Arabic" pitchFamily="18" charset="-78"/>
              </a:rPr>
              <a:t>من </a:t>
            </a:r>
            <a:r>
              <a:rPr lang="ar-EG" sz="2400" b="1" dirty="0">
                <a:latin typeface="Calibri" panose="020F0502020204030204" pitchFamily="34" charset="0"/>
                <a:ea typeface="Times New Roman" panose="02020603050405020304" pitchFamily="18" charset="0"/>
                <a:cs typeface="Adobe Arabic" pitchFamily="18" charset="-78"/>
              </a:rPr>
              <a:t>خلال ما تم شرحه تكلم عن أسواق رأس </a:t>
            </a:r>
            <a:r>
              <a:rPr lang="ar-JO" sz="2400" b="1" dirty="0" smtClean="0">
                <a:latin typeface="Calibri" panose="020F0502020204030204" pitchFamily="34" charset="0"/>
                <a:ea typeface="Times New Roman" panose="02020603050405020304" pitchFamily="18" charset="0"/>
                <a:cs typeface="Adobe Arabic" pitchFamily="18" charset="-78"/>
              </a:rPr>
              <a:t>المال؟</a:t>
            </a:r>
            <a:endParaRPr lang="en-US" sz="1200" dirty="0">
              <a:effectLst/>
              <a:latin typeface="Calibri" panose="020F0502020204030204" pitchFamily="34" charset="0"/>
              <a:ea typeface="Calibri" panose="020F0502020204030204" pitchFamily="34" charset="0"/>
              <a:cs typeface="Adobe Arabic" pitchFamily="18" charset="-78"/>
            </a:endParaRPr>
          </a:p>
        </p:txBody>
      </p:sp>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pic>
        <p:nvPicPr>
          <p:cNvPr id="10" name="Picture 9" descr="Premium Vector | Person people question mark answer illustration concept  action."/>
          <p:cNvPicPr/>
          <p:nvPr/>
        </p:nvPicPr>
        <p:blipFill>
          <a:blip r:embed="rId2">
            <a:extLst>
              <a:ext uri="{28A0092B-C50C-407E-A947-70E740481C1C}">
                <a14:useLocalDpi xmlns:a14="http://schemas.microsoft.com/office/drawing/2010/main" val="0"/>
              </a:ext>
            </a:extLst>
          </a:blip>
          <a:srcRect/>
          <a:stretch>
            <a:fillRect/>
          </a:stretch>
        </p:blipFill>
        <p:spPr bwMode="auto">
          <a:xfrm>
            <a:off x="2420293" y="2586542"/>
            <a:ext cx="4177083" cy="20734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Rectangle 7"/>
          <p:cNvSpPr/>
          <p:nvPr/>
        </p:nvSpPr>
        <p:spPr>
          <a:xfrm>
            <a:off x="3893923" y="627534"/>
            <a:ext cx="1229824" cy="707886"/>
          </a:xfrm>
          <a:prstGeom prst="rect">
            <a:avLst/>
          </a:prstGeom>
        </p:spPr>
        <p:txBody>
          <a:bodyPr wrap="none">
            <a:spAutoFit/>
          </a:bodyPr>
          <a:lstStyle/>
          <a:p>
            <a:pPr lvl="0" algn="ctr"/>
            <a:r>
              <a:rPr lang="ar-EG" sz="4000" b="1" dirty="0">
                <a:solidFill>
                  <a:schemeClr val="accent5">
                    <a:lumMod val="50000"/>
                  </a:schemeClr>
                </a:solidFill>
                <a:latin typeface="Adobe Arabic" pitchFamily="18" charset="-78"/>
                <a:ea typeface="+mn-ea"/>
                <a:cs typeface="Adobe Arabic" pitchFamily="18" charset="-78"/>
              </a:rPr>
              <a:t>نشاط 2</a:t>
            </a:r>
          </a:p>
        </p:txBody>
      </p:sp>
    </p:spTree>
    <p:extLst>
      <p:ext uri="{BB962C8B-B14F-4D97-AF65-F5344CB8AC3E}">
        <p14:creationId xmlns:p14="http://schemas.microsoft.com/office/powerpoint/2010/main" val="691105031"/>
      </p:ext>
    </p:extLst>
  </p:cSld>
  <p:clrMapOvr>
    <a:masterClrMapping/>
  </p:clrMapOvr>
  <p:transition>
    <p:wipe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77285" y="308500"/>
            <a:ext cx="4570809" cy="653256"/>
          </a:xfrm>
          <a:prstGeom prst="rect">
            <a:avLst/>
          </a:prstGeom>
        </p:spPr>
        <p:txBody>
          <a:bodyPr lIns="68589" tIns="34295" rIns="68589" bIns="34295">
            <a:spAutoFit/>
          </a:bodyPr>
          <a:lstStyle/>
          <a:p>
            <a:pPr algn="ctr" defTabSz="685891" rtl="1">
              <a:lnSpc>
                <a:spcPct val="115000"/>
              </a:lnSpc>
            </a:pPr>
            <a:r>
              <a:rPr lang="ar-SA" sz="3300" b="1" dirty="0">
                <a:ln w="1905"/>
                <a:solidFill>
                  <a:schemeClr val="accent4">
                    <a:lumMod val="75000"/>
                  </a:schemeClr>
                </a:solidFill>
                <a:effectLst>
                  <a:innerShdw blurRad="69850" dist="43180" dir="5400000">
                    <a:srgbClr val="000000">
                      <a:alpha val="65000"/>
                    </a:srgbClr>
                  </a:innerShdw>
                </a:effectLst>
                <a:latin typeface="Adobe Arabic" pitchFamily="18" charset="-78"/>
                <a:ea typeface="Times New Roman"/>
                <a:cs typeface="Adobe Arabic" pitchFamily="18" charset="-78"/>
              </a:rPr>
              <a:t>الوحدة التدريبية </a:t>
            </a:r>
            <a:r>
              <a:rPr lang="ar-EG" sz="3300" b="1" dirty="0" smtClean="0">
                <a:ln w="1905"/>
                <a:solidFill>
                  <a:schemeClr val="accent4">
                    <a:lumMod val="75000"/>
                  </a:schemeClr>
                </a:solidFill>
                <a:effectLst>
                  <a:innerShdw blurRad="69850" dist="43180" dir="5400000">
                    <a:srgbClr val="000000">
                      <a:alpha val="65000"/>
                    </a:srgbClr>
                  </a:innerShdw>
                </a:effectLst>
                <a:latin typeface="Adobe Arabic" pitchFamily="18" charset="-78"/>
                <a:ea typeface="Times New Roman"/>
                <a:cs typeface="Adobe Arabic" pitchFamily="18" charset="-78"/>
              </a:rPr>
              <a:t>الثانية</a:t>
            </a:r>
            <a:endParaRPr lang="ar-EG" sz="3300" b="1" dirty="0">
              <a:ln w="1905"/>
              <a:solidFill>
                <a:schemeClr val="accent4">
                  <a:lumMod val="75000"/>
                </a:schemeClr>
              </a:solidFill>
              <a:effectLst>
                <a:innerShdw blurRad="69850" dist="43180" dir="5400000">
                  <a:srgbClr val="000000">
                    <a:alpha val="65000"/>
                  </a:srgbClr>
                </a:innerShdw>
              </a:effectLst>
              <a:latin typeface="Adobe Arabic" pitchFamily="18" charset="-78"/>
              <a:ea typeface="Times New Roman"/>
              <a:cs typeface="Adobe Arabic" pitchFamily="18" charset="-78"/>
            </a:endParaRPr>
          </a:p>
        </p:txBody>
      </p:sp>
      <p:sp>
        <p:nvSpPr>
          <p:cNvPr id="5" name="Rectangle 4"/>
          <p:cNvSpPr/>
          <p:nvPr/>
        </p:nvSpPr>
        <p:spPr>
          <a:xfrm>
            <a:off x="2287920" y="858700"/>
            <a:ext cx="4570809" cy="600164"/>
          </a:xfrm>
          <a:prstGeom prst="rect">
            <a:avLst/>
          </a:prstGeom>
        </p:spPr>
        <p:txBody>
          <a:bodyPr lIns="68589" tIns="34295" rIns="68589" bIns="34295">
            <a:spAutoFit/>
          </a:bodyPr>
          <a:lstStyle/>
          <a:p>
            <a:pPr algn="ctr" defTabSz="685891" rtl="1">
              <a:lnSpc>
                <a:spcPct val="115000"/>
              </a:lnSpc>
            </a:pPr>
            <a:r>
              <a:rPr lang="ar-EG" sz="3000" b="1" dirty="0" smtClean="0">
                <a:ln w="5271" cap="flat" cmpd="sng" algn="ctr">
                  <a:solidFill>
                    <a:srgbClr val="4579B8"/>
                  </a:solidFill>
                  <a:prstDash val="solid"/>
                  <a:round/>
                </a:ln>
                <a:solidFill>
                  <a:schemeClr val="accent6">
                    <a:lumMod val="75000"/>
                  </a:schemeClr>
                </a:solidFill>
                <a:latin typeface="Adobe Arabic" pitchFamily="18" charset="-78"/>
                <a:ea typeface="Times New Roman"/>
                <a:cs typeface="Adobe Arabic" pitchFamily="18" charset="-78"/>
              </a:rPr>
              <a:t>الأوراق </a:t>
            </a:r>
            <a:r>
              <a:rPr lang="ar-EG" sz="3000" b="1" dirty="0">
                <a:ln w="5271" cap="flat" cmpd="sng" algn="ctr">
                  <a:solidFill>
                    <a:srgbClr val="4579B8"/>
                  </a:solidFill>
                  <a:prstDash val="solid"/>
                  <a:round/>
                </a:ln>
                <a:solidFill>
                  <a:schemeClr val="accent6">
                    <a:lumMod val="75000"/>
                  </a:schemeClr>
                </a:solidFill>
                <a:latin typeface="Adobe Arabic" pitchFamily="18" charset="-78"/>
                <a:ea typeface="Times New Roman"/>
                <a:cs typeface="Adobe Arabic" pitchFamily="18" charset="-78"/>
              </a:rPr>
              <a:t>المالية </a:t>
            </a:r>
          </a:p>
        </p:txBody>
      </p:sp>
      <p:sp>
        <p:nvSpPr>
          <p:cNvPr id="4" name="Double Bracket 3"/>
          <p:cNvSpPr/>
          <p:nvPr/>
        </p:nvSpPr>
        <p:spPr>
          <a:xfrm>
            <a:off x="2510462" y="308500"/>
            <a:ext cx="4104456" cy="1134519"/>
          </a:xfrm>
          <a:prstGeom prst="bracketPair">
            <a:avLst/>
          </a:prstGeom>
          <a:ln w="79375" cmpd="sng">
            <a:gradFill>
              <a:gsLst>
                <a:gs pos="27000">
                  <a:schemeClr val="accent6">
                    <a:lumMod val="50000"/>
                  </a:schemeClr>
                </a:gs>
                <a:gs pos="100000">
                  <a:srgbClr val="AAAAC7"/>
                </a:gs>
                <a:gs pos="2000">
                  <a:schemeClr val="accent1">
                    <a:lumMod val="50000"/>
                  </a:schemeClr>
                </a:gs>
              </a:gsLst>
              <a:lin ang="5400000" scaled="0"/>
            </a:gradFill>
          </a:ln>
        </p:spPr>
        <p:style>
          <a:lnRef idx="1">
            <a:schemeClr val="accent1"/>
          </a:lnRef>
          <a:fillRef idx="0">
            <a:schemeClr val="accent1"/>
          </a:fillRef>
          <a:effectRef idx="0">
            <a:schemeClr val="accent1"/>
          </a:effectRef>
          <a:fontRef idx="minor">
            <a:schemeClr val="tx1"/>
          </a:fontRef>
        </p:style>
        <p:txBody>
          <a:bodyPr lIns="68589" tIns="34295" rIns="68589" bIns="34295" rtlCol="1" anchor="ctr"/>
          <a:lstStyle/>
          <a:p>
            <a:pPr algn="ctr"/>
            <a:endParaRPr lang="ar-EG" dirty="0">
              <a:latin typeface="Adobe Arabic" pitchFamily="18" charset="-78"/>
              <a:cs typeface="Adobe Arabic" pitchFamily="18" charset="-78"/>
            </a:endParaRPr>
          </a:p>
        </p:txBody>
      </p:sp>
      <p:pic>
        <p:nvPicPr>
          <p:cNvPr id="2" name="Picture 1"/>
          <p:cNvPicPr>
            <a:picLocks noChangeAspect="1"/>
          </p:cNvPicPr>
          <p:nvPr/>
        </p:nvPicPr>
        <p:blipFill>
          <a:blip r:embed="rId2"/>
          <a:stretch>
            <a:fillRect/>
          </a:stretch>
        </p:blipFill>
        <p:spPr>
          <a:xfrm>
            <a:off x="2176435" y="1635646"/>
            <a:ext cx="4688262" cy="3024336"/>
          </a:xfrm>
          <a:prstGeom prst="rect">
            <a:avLst/>
          </a:prstGeom>
          <a:ln>
            <a:noFill/>
          </a:ln>
          <a:effectLst>
            <a:softEdge rad="112500"/>
          </a:effectLst>
        </p:spPr>
      </p:pic>
    </p:spTree>
    <p:extLst>
      <p:ext uri="{BB962C8B-B14F-4D97-AF65-F5344CB8AC3E}">
        <p14:creationId xmlns:p14="http://schemas.microsoft.com/office/powerpoint/2010/main" val="3115560431"/>
      </p:ext>
    </p:extLst>
  </p:cSld>
  <p:clrMapOvr>
    <a:masterClrMapping/>
  </p:clrMapOvr>
  <p:transition>
    <p:wipe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23928" y="1976479"/>
            <a:ext cx="4482516" cy="1060300"/>
          </a:xfrm>
          <a:prstGeom prst="rect">
            <a:avLst/>
          </a:prstGeom>
        </p:spPr>
        <p:txBody>
          <a:bodyPr wrap="square" lIns="68589" tIns="34295" rIns="68589" bIns="34295">
            <a:spAutoFit/>
          </a:bodyPr>
          <a:lstStyle/>
          <a:p>
            <a:pPr marL="342900" lvl="0" indent="-342900" algn="r" rtl="1">
              <a:lnSpc>
                <a:spcPct val="115000"/>
              </a:lnSpc>
              <a:buFont typeface="Symbol" panose="05050102010706020507" pitchFamily="18" charset="2"/>
              <a:buChar char=""/>
            </a:pPr>
            <a:r>
              <a:rPr lang="ar-EG" sz="2800" b="1" dirty="0">
                <a:latin typeface="Calibri" panose="020F0502020204030204" pitchFamily="34" charset="0"/>
                <a:ea typeface="Calibri" panose="020F0502020204030204" pitchFamily="34" charset="0"/>
                <a:cs typeface="Adobe Arabic" pitchFamily="18" charset="-78"/>
              </a:rPr>
              <a:t>وظائف أسواق رأس المال</a:t>
            </a:r>
            <a:endParaRPr lang="en-US"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spcAft>
                <a:spcPts val="1000"/>
              </a:spcAft>
              <a:buFont typeface="Symbol" panose="05050102010706020507" pitchFamily="18" charset="2"/>
              <a:buChar char=""/>
            </a:pPr>
            <a:r>
              <a:rPr lang="ar-EG" sz="2800" b="1" dirty="0">
                <a:latin typeface="Calibri" panose="020F0502020204030204" pitchFamily="34" charset="0"/>
                <a:ea typeface="Calibri" panose="020F0502020204030204" pitchFamily="34" charset="0"/>
                <a:cs typeface="Adobe Arabic" pitchFamily="18" charset="-78"/>
              </a:rPr>
              <a:t>التقسیم الشامل لأسواق المال</a:t>
            </a:r>
            <a:endParaRPr lang="en-US" dirty="0">
              <a:effectLst/>
              <a:latin typeface="Calibri" panose="020F0502020204030204" pitchFamily="34" charset="0"/>
              <a:ea typeface="Calibri" panose="020F0502020204030204" pitchFamily="34" charset="0"/>
              <a:cs typeface="Adobe Arabic" pitchFamily="18" charset="-78"/>
            </a:endParaRPr>
          </a:p>
        </p:txBody>
      </p:sp>
      <p:sp>
        <p:nvSpPr>
          <p:cNvPr id="3" name="Down Ribbon 2"/>
          <p:cNvSpPr/>
          <p:nvPr/>
        </p:nvSpPr>
        <p:spPr>
          <a:xfrm>
            <a:off x="3851920" y="555526"/>
            <a:ext cx="4824817" cy="1152128"/>
          </a:xfrm>
          <a:prstGeom prst="ribbon">
            <a:avLst/>
          </a:prstGeom>
          <a:solidFill>
            <a:schemeClr val="accent6">
              <a:lumMod val="20000"/>
              <a:lumOff val="80000"/>
            </a:schemeClr>
          </a:solidFill>
        </p:spPr>
        <p:style>
          <a:lnRef idx="3">
            <a:schemeClr val="lt1"/>
          </a:lnRef>
          <a:fillRef idx="1">
            <a:schemeClr val="accent1"/>
          </a:fillRef>
          <a:effectRef idx="1">
            <a:schemeClr val="accent1"/>
          </a:effectRef>
          <a:fontRef idx="minor">
            <a:schemeClr val="lt1"/>
          </a:fontRef>
        </p:style>
        <p:txBody>
          <a:bodyPr lIns="68589" tIns="34295" rIns="68589" bIns="34295" rtlCol="1" anchor="ctr"/>
          <a:lstStyle/>
          <a:p>
            <a:pPr lvl="0" algn="ctr"/>
            <a:r>
              <a:rPr lang="ar-EG" sz="2700" b="1" dirty="0">
                <a:ln w="1905"/>
                <a:solidFill>
                  <a:schemeClr val="accent6">
                    <a:lumMod val="50000"/>
                  </a:schemeClr>
                </a:solidFill>
                <a:effectLst>
                  <a:innerShdw blurRad="69850" dist="43180" dir="5400000">
                    <a:srgbClr val="000000">
                      <a:alpha val="65000"/>
                    </a:srgbClr>
                  </a:innerShdw>
                </a:effectLst>
                <a:latin typeface="Adobe Arabic" pitchFamily="18" charset="-78"/>
                <a:cs typeface="Adobe Arabic" pitchFamily="18" charset="-78"/>
              </a:rPr>
              <a:t>الجلسة الأولي</a:t>
            </a:r>
            <a:endParaRPr lang="en-US" sz="2700" b="1" dirty="0">
              <a:ln w="1905"/>
              <a:solidFill>
                <a:schemeClr val="accent6">
                  <a:lumMod val="50000"/>
                </a:schemeClr>
              </a:solidFill>
              <a:effectLst>
                <a:innerShdw blurRad="69850" dist="43180" dir="5400000">
                  <a:srgbClr val="000000">
                    <a:alpha val="65000"/>
                  </a:srgbClr>
                </a:innerShdw>
              </a:effectLst>
              <a:latin typeface="Adobe Arabic" pitchFamily="18" charset="-78"/>
            </a:endParaRPr>
          </a:p>
        </p:txBody>
      </p:sp>
      <p:pic>
        <p:nvPicPr>
          <p:cNvPr id="33796" name="Picture 4" descr="Start race icon web button on round blue Vector Imag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0456"/>
          <a:stretch/>
        </p:blipFill>
        <p:spPr bwMode="auto">
          <a:xfrm>
            <a:off x="1187624" y="1993648"/>
            <a:ext cx="2016224" cy="19493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15771853"/>
      </p:ext>
    </p:extLst>
  </p:cSld>
  <p:clrMapOvr>
    <a:masterClrMapping/>
  </p:clrMapOvr>
  <p:transition>
    <p:wipe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Youtube icon logo - Transparent PNG &amp; SVG vector f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40702"/>
            <a:ext cx="4392488" cy="4465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6439995"/>
      </p:ext>
    </p:extLst>
  </p:cSld>
  <p:clrMapOvr>
    <a:masterClrMapping/>
  </p:clrMapOvr>
  <p:transition>
    <p:wipe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979036" y="496374"/>
            <a:ext cx="4570809" cy="653256"/>
          </a:xfrm>
          <a:prstGeom prst="rect">
            <a:avLst/>
          </a:prstGeom>
        </p:spPr>
        <p:txBody>
          <a:bodyPr lIns="68589" tIns="34295" rIns="68589" bIns="34295">
            <a:spAutoFit/>
          </a:bodyPr>
          <a:lstStyle/>
          <a:p>
            <a:pPr algn="ctr" defTabSz="685891" rtl="1">
              <a:lnSpc>
                <a:spcPct val="115000"/>
              </a:lnSpc>
            </a:pPr>
            <a:r>
              <a:rPr lang="ar-SA" sz="3300" b="1" dirty="0">
                <a:ln w="1905"/>
                <a:solidFill>
                  <a:schemeClr val="accent4">
                    <a:lumMod val="75000"/>
                  </a:schemeClr>
                </a:solidFill>
                <a:effectLst>
                  <a:innerShdw blurRad="69850" dist="43180" dir="5400000">
                    <a:srgbClr val="000000">
                      <a:alpha val="65000"/>
                    </a:srgbClr>
                  </a:innerShdw>
                </a:effectLst>
                <a:latin typeface="Adobe Arabic" pitchFamily="18" charset="-78"/>
                <a:ea typeface="Times New Roman"/>
                <a:cs typeface="Adobe Arabic" pitchFamily="18" charset="-78"/>
              </a:rPr>
              <a:t>الوحدة التدريبية الأولى</a:t>
            </a:r>
            <a:endParaRPr lang="ar-EG" sz="3300" b="1" dirty="0">
              <a:ln w="1905"/>
              <a:solidFill>
                <a:schemeClr val="accent4">
                  <a:lumMod val="75000"/>
                </a:schemeClr>
              </a:solidFill>
              <a:effectLst>
                <a:innerShdw blurRad="69850" dist="43180" dir="5400000">
                  <a:srgbClr val="000000">
                    <a:alpha val="65000"/>
                  </a:srgbClr>
                </a:innerShdw>
              </a:effectLst>
              <a:latin typeface="Adobe Arabic" pitchFamily="18" charset="-78"/>
              <a:ea typeface="Times New Roman"/>
              <a:cs typeface="Adobe Arabic" pitchFamily="18" charset="-78"/>
            </a:endParaRPr>
          </a:p>
        </p:txBody>
      </p:sp>
      <p:sp>
        <p:nvSpPr>
          <p:cNvPr id="5" name="Rectangle 4"/>
          <p:cNvSpPr/>
          <p:nvPr/>
        </p:nvSpPr>
        <p:spPr>
          <a:xfrm>
            <a:off x="1986094" y="1030729"/>
            <a:ext cx="4570809" cy="600164"/>
          </a:xfrm>
          <a:prstGeom prst="rect">
            <a:avLst/>
          </a:prstGeom>
        </p:spPr>
        <p:txBody>
          <a:bodyPr lIns="68589" tIns="34295" rIns="68589" bIns="34295">
            <a:spAutoFit/>
          </a:bodyPr>
          <a:lstStyle/>
          <a:p>
            <a:pPr algn="ctr" defTabSz="685891" rtl="1">
              <a:lnSpc>
                <a:spcPct val="115000"/>
              </a:lnSpc>
            </a:pPr>
            <a:r>
              <a:rPr lang="ar-EG" sz="3000" b="1" dirty="0" smtClean="0">
                <a:ln w="5271" cap="flat" cmpd="sng" algn="ctr">
                  <a:solidFill>
                    <a:srgbClr val="4579B8"/>
                  </a:solidFill>
                  <a:prstDash val="solid"/>
                  <a:round/>
                </a:ln>
                <a:solidFill>
                  <a:schemeClr val="accent6">
                    <a:lumMod val="75000"/>
                  </a:schemeClr>
                </a:solidFill>
                <a:latin typeface="Adobe Arabic" pitchFamily="18" charset="-78"/>
                <a:ea typeface="Times New Roman"/>
                <a:cs typeface="Adobe Arabic" pitchFamily="18" charset="-78"/>
              </a:rPr>
              <a:t>الأسواق </a:t>
            </a:r>
            <a:r>
              <a:rPr lang="ar-EG" sz="3000" b="1" dirty="0">
                <a:ln w="5271" cap="flat" cmpd="sng" algn="ctr">
                  <a:solidFill>
                    <a:srgbClr val="4579B8"/>
                  </a:solidFill>
                  <a:prstDash val="solid"/>
                  <a:round/>
                </a:ln>
                <a:solidFill>
                  <a:schemeClr val="accent6">
                    <a:lumMod val="75000"/>
                  </a:schemeClr>
                </a:solidFill>
                <a:latin typeface="Adobe Arabic" pitchFamily="18" charset="-78"/>
                <a:ea typeface="Times New Roman"/>
                <a:cs typeface="Adobe Arabic" pitchFamily="18" charset="-78"/>
              </a:rPr>
              <a:t>المالية</a:t>
            </a:r>
          </a:p>
        </p:txBody>
      </p:sp>
      <p:sp>
        <p:nvSpPr>
          <p:cNvPr id="4" name="Double Bracket 3"/>
          <p:cNvSpPr/>
          <p:nvPr/>
        </p:nvSpPr>
        <p:spPr>
          <a:xfrm>
            <a:off x="2219270" y="496374"/>
            <a:ext cx="4104456" cy="1134519"/>
          </a:xfrm>
          <a:prstGeom prst="bracketPair">
            <a:avLst/>
          </a:prstGeom>
          <a:ln w="79375" cmpd="sng">
            <a:gradFill>
              <a:gsLst>
                <a:gs pos="27000">
                  <a:schemeClr val="accent6">
                    <a:lumMod val="50000"/>
                  </a:schemeClr>
                </a:gs>
                <a:gs pos="100000">
                  <a:srgbClr val="AAAAC7"/>
                </a:gs>
                <a:gs pos="2000">
                  <a:schemeClr val="accent1">
                    <a:lumMod val="50000"/>
                  </a:schemeClr>
                </a:gs>
              </a:gsLst>
              <a:lin ang="5400000" scaled="0"/>
            </a:gradFill>
          </a:ln>
        </p:spPr>
        <p:style>
          <a:lnRef idx="1">
            <a:schemeClr val="accent1"/>
          </a:lnRef>
          <a:fillRef idx="0">
            <a:schemeClr val="accent1"/>
          </a:fillRef>
          <a:effectRef idx="0">
            <a:schemeClr val="accent1"/>
          </a:effectRef>
          <a:fontRef idx="minor">
            <a:schemeClr val="tx1"/>
          </a:fontRef>
        </p:style>
        <p:txBody>
          <a:bodyPr lIns="68589" tIns="34295" rIns="68589" bIns="34295" rtlCol="1" anchor="ctr"/>
          <a:lstStyle/>
          <a:p>
            <a:pPr algn="ctr"/>
            <a:endParaRPr lang="ar-EG" dirty="0">
              <a:latin typeface="Adobe Arabic" pitchFamily="18" charset="-78"/>
              <a:cs typeface="Adobe Arabic" pitchFamily="18" charset="-78"/>
            </a:endParaRPr>
          </a:p>
        </p:txBody>
      </p:sp>
      <p:pic>
        <p:nvPicPr>
          <p:cNvPr id="8" name="Picture 7"/>
          <p:cNvPicPr/>
          <p:nvPr/>
        </p:nvPicPr>
        <p:blipFill>
          <a:blip r:embed="rId2">
            <a:extLst>
              <a:ext uri="{28A0092B-C50C-407E-A947-70E740481C1C}">
                <a14:useLocalDpi xmlns:a14="http://schemas.microsoft.com/office/drawing/2010/main" val="0"/>
              </a:ext>
            </a:extLst>
          </a:blip>
          <a:stretch>
            <a:fillRect/>
          </a:stretch>
        </p:blipFill>
        <p:spPr>
          <a:xfrm>
            <a:off x="2627784" y="2355726"/>
            <a:ext cx="3528392" cy="2304256"/>
          </a:xfrm>
          <a:prstGeom prst="rect">
            <a:avLst/>
          </a:prstGeom>
        </p:spPr>
      </p:pic>
    </p:spTree>
    <p:extLst>
      <p:ext uri="{BB962C8B-B14F-4D97-AF65-F5344CB8AC3E}">
        <p14:creationId xmlns:p14="http://schemas.microsoft.com/office/powerpoint/2010/main" val="3221814486"/>
      </p:ext>
    </p:extLst>
  </p:cSld>
  <p:clrMapOvr>
    <a:masterClrMapping/>
  </p:clrMapOvr>
  <p:transition>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59632" y="1335419"/>
            <a:ext cx="6408712" cy="1405267"/>
          </a:xfrm>
          <a:prstGeom prst="rect">
            <a:avLst/>
          </a:prstGeom>
        </p:spPr>
        <p:txBody>
          <a:bodyPr wrap="square" lIns="68589" tIns="34295" rIns="68589" bIns="34295">
            <a:spAutoFit/>
          </a:bodyPr>
          <a:lstStyle/>
          <a:p>
            <a:pPr algn="ctr">
              <a:lnSpc>
                <a:spcPct val="106000"/>
              </a:lnSpc>
              <a:tabLst>
                <a:tab pos="1630897" algn="l"/>
                <a:tab pos="2427770" algn="ctr"/>
              </a:tabLst>
            </a:pPr>
            <a:r>
              <a:rPr lang="ar-EG" sz="2400" b="1" u="sng" dirty="0">
                <a:solidFill>
                  <a:srgbClr val="002060"/>
                </a:solidFill>
                <a:latin typeface="Adobe Arabic" pitchFamily="18" charset="-78"/>
                <a:ea typeface="Times New Roman"/>
                <a:cs typeface="Adobe Arabic" pitchFamily="18" charset="-78"/>
              </a:rPr>
              <a:t>عصف ذهني</a:t>
            </a:r>
            <a:endParaRPr lang="en-US" sz="2400" dirty="0">
              <a:latin typeface="Adobe Arabic" pitchFamily="18" charset="-78"/>
              <a:ea typeface="Times New Roman"/>
              <a:cs typeface="Adobe Arabic" pitchFamily="18" charset="-78"/>
            </a:endParaRPr>
          </a:p>
          <a:p>
            <a:pPr algn="ctr" rtl="1">
              <a:lnSpc>
                <a:spcPct val="115000"/>
              </a:lnSpc>
              <a:spcAft>
                <a:spcPts val="1000"/>
              </a:spcAft>
            </a:pPr>
            <a:r>
              <a:rPr lang="ar-EG" sz="2400" b="1" kern="1200" dirty="0">
                <a:solidFill>
                  <a:srgbClr val="C00000"/>
                </a:solidFill>
                <a:latin typeface="Calibri" panose="020F0502020204030204" pitchFamily="34" charset="0"/>
                <a:ea typeface="Calibri" panose="020F0502020204030204" pitchFamily="34" charset="0"/>
                <a:cs typeface="Adobe Arabic" pitchFamily="18" charset="-78"/>
              </a:rPr>
              <a:t>عزيزي المتدرب</a:t>
            </a:r>
            <a:r>
              <a:rPr lang="ar-EG" sz="2400" b="1" kern="1200" dirty="0" smtClean="0">
                <a:latin typeface="Calibri" panose="020F0502020204030204" pitchFamily="34" charset="0"/>
                <a:ea typeface="Calibri" panose="020F0502020204030204" pitchFamily="34" charset="0"/>
                <a:cs typeface="Adobe Arabic" pitchFamily="18" charset="-78"/>
              </a:rPr>
              <a:t>:</a:t>
            </a:r>
            <a:r>
              <a:rPr lang="ar-JO" sz="2400" b="1" kern="1200" dirty="0" smtClean="0">
                <a:latin typeface="Calibri" panose="020F0502020204030204" pitchFamily="34" charset="0"/>
                <a:ea typeface="Calibri" panose="020F0502020204030204" pitchFamily="34" charset="0"/>
                <a:cs typeface="Adobe Arabic" pitchFamily="18" charset="-78"/>
              </a:rPr>
              <a:t> </a:t>
            </a:r>
            <a:r>
              <a:rPr lang="ar-EG" sz="2400" b="1" kern="1200" dirty="0" smtClean="0">
                <a:latin typeface="Calibri" panose="020F0502020204030204" pitchFamily="34" charset="0"/>
                <a:ea typeface="Calibri" panose="020F0502020204030204" pitchFamily="34" charset="0"/>
                <a:cs typeface="Adobe Arabic" pitchFamily="18" charset="-78"/>
              </a:rPr>
              <a:t>أذكر </a:t>
            </a:r>
            <a:r>
              <a:rPr lang="ar-EG" sz="2400" b="1" kern="1200" dirty="0">
                <a:latin typeface="Calibri" panose="020F0502020204030204" pitchFamily="34" charset="0"/>
                <a:ea typeface="Calibri" panose="020F0502020204030204" pitchFamily="34" charset="0"/>
                <a:cs typeface="Adobe Arabic" pitchFamily="18" charset="-78"/>
              </a:rPr>
              <a:t>ما تعرفه عن</a:t>
            </a:r>
            <a:r>
              <a:rPr lang="ar-EG" sz="2400" b="1" dirty="0">
                <a:latin typeface="Calibri" panose="020F0502020204030204" pitchFamily="34" charset="0"/>
                <a:ea typeface="Calibri" panose="020F0502020204030204" pitchFamily="34" charset="0"/>
                <a:cs typeface="Adobe Arabic" pitchFamily="18" charset="-78"/>
              </a:rPr>
              <a:t> وظائف أسواق رأس </a:t>
            </a:r>
            <a:r>
              <a:rPr lang="ar-EG" sz="2400" b="1" dirty="0" smtClean="0">
                <a:latin typeface="Calibri" panose="020F0502020204030204" pitchFamily="34" charset="0"/>
                <a:ea typeface="Calibri" panose="020F0502020204030204" pitchFamily="34" charset="0"/>
                <a:cs typeface="Adobe Arabic" pitchFamily="18" charset="-78"/>
              </a:rPr>
              <a:t>المال</a:t>
            </a:r>
            <a:r>
              <a:rPr lang="ar-JO" sz="2400" b="1" dirty="0" smtClean="0">
                <a:latin typeface="Calibri" panose="020F0502020204030204" pitchFamily="34" charset="0"/>
                <a:ea typeface="Calibri" panose="020F0502020204030204" pitchFamily="34" charset="0"/>
                <a:cs typeface="Adobe Arabic" pitchFamily="18" charset="-78"/>
              </a:rPr>
              <a:t>؟</a:t>
            </a:r>
            <a:endParaRPr lang="en-US" sz="1200" dirty="0">
              <a:latin typeface="Calibri" panose="020F0502020204030204" pitchFamily="34" charset="0"/>
              <a:ea typeface="Calibri" panose="020F0502020204030204" pitchFamily="34" charset="0"/>
              <a:cs typeface="Adobe Arabic" pitchFamily="18" charset="-78"/>
            </a:endParaRPr>
          </a:p>
          <a:p>
            <a:pPr algn="ctr">
              <a:lnSpc>
                <a:spcPct val="106000"/>
              </a:lnSpc>
              <a:spcAft>
                <a:spcPts val="750"/>
              </a:spcAft>
            </a:pPr>
            <a:r>
              <a:rPr lang="ar-EG" sz="2400" b="1" dirty="0" smtClean="0">
                <a:latin typeface="Adobe Arabic" pitchFamily="18" charset="-78"/>
                <a:ea typeface="Calibri"/>
                <a:cs typeface="Adobe Arabic" pitchFamily="18" charset="-78"/>
              </a:rPr>
              <a:t>.</a:t>
            </a:r>
            <a:endParaRPr lang="en-US" sz="1100" dirty="0">
              <a:latin typeface="Calibri"/>
              <a:ea typeface="Calibri"/>
              <a:cs typeface="Adobe Arabic" pitchFamily="18" charset="-78"/>
            </a:endParaRPr>
          </a:p>
        </p:txBody>
      </p:sp>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pic>
        <p:nvPicPr>
          <p:cNvPr id="12" name="Picture 11" descr="As A Leader, Are You Asking The Right Questions?"/>
          <p:cNvPicPr/>
          <p:nvPr/>
        </p:nvPicPr>
        <p:blipFill>
          <a:blip r:embed="rId2">
            <a:extLst>
              <a:ext uri="{28A0092B-C50C-407E-A947-70E740481C1C}">
                <a14:useLocalDpi xmlns:a14="http://schemas.microsoft.com/office/drawing/2010/main" val="0"/>
              </a:ext>
            </a:extLst>
          </a:blip>
          <a:srcRect/>
          <a:stretch>
            <a:fillRect/>
          </a:stretch>
        </p:blipFill>
        <p:spPr bwMode="auto">
          <a:xfrm>
            <a:off x="2627784" y="2283718"/>
            <a:ext cx="3672408" cy="24242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Rectangle 7"/>
          <p:cNvSpPr/>
          <p:nvPr/>
        </p:nvSpPr>
        <p:spPr>
          <a:xfrm>
            <a:off x="3957088" y="627534"/>
            <a:ext cx="1229824" cy="707886"/>
          </a:xfrm>
          <a:prstGeom prst="rect">
            <a:avLst/>
          </a:prstGeom>
        </p:spPr>
        <p:txBody>
          <a:bodyPr wrap="none">
            <a:spAutoFit/>
          </a:bodyPr>
          <a:lstStyle/>
          <a:p>
            <a:pPr lvl="0" algn="ctr"/>
            <a:r>
              <a:rPr lang="ar-EG" sz="4000" b="1" dirty="0">
                <a:solidFill>
                  <a:schemeClr val="accent5">
                    <a:lumMod val="50000"/>
                  </a:schemeClr>
                </a:solidFill>
                <a:latin typeface="Adobe Arabic" pitchFamily="18" charset="-78"/>
                <a:ea typeface="+mn-ea"/>
                <a:cs typeface="Adobe Arabic" pitchFamily="18" charset="-78"/>
              </a:rPr>
              <a:t>نشاط </a:t>
            </a:r>
            <a:r>
              <a:rPr lang="ar-EG" sz="4000" b="1" dirty="0" smtClean="0">
                <a:solidFill>
                  <a:schemeClr val="accent5">
                    <a:lumMod val="50000"/>
                  </a:schemeClr>
                </a:solidFill>
                <a:latin typeface="Adobe Arabic" pitchFamily="18" charset="-78"/>
                <a:ea typeface="+mn-ea"/>
                <a:cs typeface="Adobe Arabic" pitchFamily="18" charset="-78"/>
              </a:rPr>
              <a:t>3</a:t>
            </a:r>
            <a:endParaRPr lang="ar-EG" sz="4000" b="1" dirty="0">
              <a:solidFill>
                <a:schemeClr val="accent5">
                  <a:lumMod val="50000"/>
                </a:schemeClr>
              </a:solidFill>
              <a:latin typeface="Adobe Arabic" pitchFamily="18" charset="-78"/>
              <a:ea typeface="+mn-ea"/>
              <a:cs typeface="Adobe Arabic" pitchFamily="18" charset="-78"/>
            </a:endParaRPr>
          </a:p>
        </p:txBody>
      </p:sp>
    </p:spTree>
    <p:extLst>
      <p:ext uri="{BB962C8B-B14F-4D97-AF65-F5344CB8AC3E}">
        <p14:creationId xmlns:p14="http://schemas.microsoft.com/office/powerpoint/2010/main" val="394781042"/>
      </p:ext>
    </p:extLst>
  </p:cSld>
  <p:clrMapOvr>
    <a:masterClrMapping/>
  </p:clrMapOvr>
  <p:transition>
    <p:wipe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15816" y="411510"/>
            <a:ext cx="5742384" cy="3698448"/>
          </a:xfrm>
          <a:prstGeom prst="rect">
            <a:avLst/>
          </a:prstGeom>
        </p:spPr>
        <p:txBody>
          <a:bodyPr wrap="square">
            <a:spAutoFit/>
          </a:bodyPr>
          <a:lstStyle/>
          <a:p>
            <a:pPr algn="just" rtl="1">
              <a:spcAft>
                <a:spcPts val="800"/>
              </a:spcAft>
            </a:pPr>
            <a:r>
              <a:rPr lang="ar-EG" sz="1800" b="1" dirty="0">
                <a:solidFill>
                  <a:srgbClr val="C00000"/>
                </a:solidFill>
                <a:latin typeface="Calibri" panose="020F0502020204030204" pitchFamily="34" charset="0"/>
                <a:ea typeface="Times New Roman" panose="02020603050405020304" pitchFamily="18" charset="0"/>
                <a:cs typeface="Adobe Arabic" pitchFamily="18" charset="-78"/>
              </a:rPr>
              <a:t>وظائف أسواق رأس المال</a:t>
            </a:r>
            <a:endParaRPr lang="en-US" sz="1800" dirty="0">
              <a:latin typeface="Calibri" panose="020F0502020204030204" pitchFamily="34" charset="0"/>
              <a:ea typeface="Calibri" panose="020F0502020204030204" pitchFamily="34" charset="0"/>
              <a:cs typeface="Adobe Arabic" pitchFamily="18" charset="-78"/>
            </a:endParaRPr>
          </a:p>
          <a:p>
            <a:pPr marL="46990" marR="2540" algn="just" rtl="1">
              <a:spcAft>
                <a:spcPts val="1215"/>
              </a:spcAft>
            </a:pPr>
            <a:r>
              <a:rPr lang="ar-SA" sz="1800" b="1" dirty="0" smtClean="0">
                <a:latin typeface="Calibri" panose="020F0502020204030204" pitchFamily="34" charset="0"/>
                <a:ea typeface="Calibri" panose="020F0502020204030204" pitchFamily="34" charset="0"/>
                <a:cs typeface="Adobe Arabic" pitchFamily="18" charset="-78"/>
              </a:rPr>
              <a:t>أن </a:t>
            </a:r>
            <a:r>
              <a:rPr lang="ar-SA" sz="1800" b="1" dirty="0">
                <a:latin typeface="Calibri" panose="020F0502020204030204" pitchFamily="34" charset="0"/>
                <a:ea typeface="Calibri" panose="020F0502020204030204" pitchFamily="34" charset="0"/>
                <a:cs typeface="Adobe Arabic" pitchFamily="18" charset="-78"/>
              </a:rPr>
              <a:t>للأسواق المالیة وظائف اقتصادیة مھمة جدا ً،  فیما یلي بعض أھم تلك الوظائف:  </a:t>
            </a:r>
            <a:endParaRPr lang="en-US" sz="1800" dirty="0">
              <a:latin typeface="Calibri" panose="020F0502020204030204" pitchFamily="34" charset="0"/>
              <a:ea typeface="Calibri" panose="020F0502020204030204" pitchFamily="34" charset="0"/>
              <a:cs typeface="Adobe Arabic" pitchFamily="18" charset="-78"/>
            </a:endParaRPr>
          </a:p>
          <a:p>
            <a:pPr marL="342900" marR="2540" lvl="0" indent="-342900" algn="just" rtl="1" fontAlgn="base">
              <a:spcAft>
                <a:spcPts val="110"/>
              </a:spcAft>
              <a:buSzPts val="1300"/>
              <a:buFont typeface="Wingdings" panose="05000000000000000000" pitchFamily="2" charset="2"/>
              <a:buChar char=""/>
            </a:pP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تعبئة  المدخرات  وتوجیھھا نحو المشروعات الاستثماریة.  فمن المؤكد </a:t>
            </a:r>
            <a:r>
              <a:rPr lang="ar-SA"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أن </a:t>
            </a: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التنمیة الاقتصادیة تتطلب تعبئة رأس المال  وتوجیھھ للمشروعات المختلفةلتمویل الأنشطة والتوسع ، وتتوقف تعبئة رأس المال بدورھا على </a:t>
            </a:r>
            <a:r>
              <a:rPr lang="ar-SA"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معدلات</a:t>
            </a:r>
            <a:r>
              <a:rPr lang="ar-JO"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 </a:t>
            </a:r>
            <a:r>
              <a:rPr lang="ar-SA"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الادخار </a:t>
            </a: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وفرص الاستثمار، فالمشروعات تحتاج إلى رؤوس أموال ضخمة تلبي ھذه الحاجة، ویتحقق لھا ذلك من خلال </a:t>
            </a:r>
            <a:r>
              <a:rPr lang="ar-SA"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الأسواق  </a:t>
            </a: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المالیة لقدرتھا على تسھیل تحویل الموارد الاقتصادیة الحقیقیة من المدخرین إلى المستثمرین. </a:t>
            </a:r>
            <a:endParaRPr lang="en-US" sz="1800" dirty="0">
              <a:uFill>
                <a:solidFill>
                  <a:srgbClr val="000000"/>
                </a:solidFill>
              </a:uFill>
              <a:latin typeface="Wingdings" panose="05000000000000000000" pitchFamily="2" charset="2"/>
              <a:ea typeface="Wingdings" panose="05000000000000000000" pitchFamily="2" charset="2"/>
              <a:cs typeface="Wingdings" panose="05000000000000000000" pitchFamily="2" charset="2"/>
            </a:endParaRPr>
          </a:p>
          <a:p>
            <a:pPr marL="342900" marR="2540" lvl="0" indent="-342900" algn="just" rtl="1" fontAlgn="base">
              <a:spcAft>
                <a:spcPts val="110"/>
              </a:spcAft>
              <a:buSzPts val="1300"/>
              <a:buFont typeface="Wingdings" panose="05000000000000000000" pitchFamily="2" charset="2"/>
              <a:buChar char=""/>
            </a:pP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تخصیص رأس المال على المشروعات الاستثماریة بحسب أھمیتھا ودرجة مخاطرھا، وتوجیھھا نحو أكفأ المشروعات . </a:t>
            </a:r>
            <a:endParaRPr lang="en-US" sz="1800" dirty="0">
              <a:uFill>
                <a:solidFill>
                  <a:srgbClr val="000000"/>
                </a:solidFill>
              </a:uFill>
              <a:latin typeface="Wingdings" panose="05000000000000000000" pitchFamily="2" charset="2"/>
              <a:ea typeface="Wingdings" panose="05000000000000000000" pitchFamily="2" charset="2"/>
              <a:cs typeface="Wingdings" panose="05000000000000000000" pitchFamily="2" charset="2"/>
            </a:endParaRPr>
          </a:p>
          <a:p>
            <a:pPr marL="342900" marR="2540" lvl="0" indent="-342900" algn="just" rtl="1" fontAlgn="base">
              <a:spcAft>
                <a:spcPts val="110"/>
              </a:spcAft>
              <a:buSzPts val="1300"/>
              <a:buFont typeface="Wingdings" panose="05000000000000000000" pitchFamily="2" charset="2"/>
              <a:buChar char=""/>
            </a:pP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یتمیز التمویل عن طریق أسواق رأس المال أنھ لا یترتب عنھ آثار تضخمیة،عكس التمویل المصرفي القائم على خلق الائتمان. </a:t>
            </a:r>
            <a:endParaRPr lang="en-US" sz="1800" dirty="0">
              <a:uFill>
                <a:solidFill>
                  <a:srgbClr val="000000"/>
                </a:solidFill>
              </a:uFill>
              <a:latin typeface="Wingdings" panose="05000000000000000000" pitchFamily="2" charset="2"/>
              <a:ea typeface="Wingdings" panose="05000000000000000000" pitchFamily="2" charset="2"/>
              <a:cs typeface="Wingdings" panose="05000000000000000000" pitchFamily="2" charset="2"/>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317" y="2355726"/>
            <a:ext cx="2681499" cy="1564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16739981"/>
      </p:ext>
    </p:extLst>
  </p:cSld>
  <p:clrMapOvr>
    <a:masterClrMapping/>
  </p:clrMapOvr>
  <p:transition>
    <p:wipe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47864" y="627534"/>
            <a:ext cx="5238328" cy="3177793"/>
          </a:xfrm>
          <a:prstGeom prst="rect">
            <a:avLst/>
          </a:prstGeom>
        </p:spPr>
        <p:txBody>
          <a:bodyPr wrap="square">
            <a:spAutoFit/>
          </a:bodyPr>
          <a:lstStyle/>
          <a:p>
            <a:pPr marL="342900" marR="2540" lvl="0" indent="-342900" algn="just" rtl="1" fontAlgn="base">
              <a:spcAft>
                <a:spcPts val="110"/>
              </a:spcAft>
              <a:buSzPts val="1300"/>
              <a:buFont typeface="Wingdings" panose="05000000000000000000" pitchFamily="2" charset="2"/>
              <a:buChar char=""/>
            </a:pP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یسھل وجود </a:t>
            </a:r>
            <a:r>
              <a:rPr lang="ar-SA"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الأسواق </a:t>
            </a: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المالیة على المستثمرین المحلیین  والأجانب تقییم الشركات والقطاعات المختلفة، فضلا ً عن تشكیل تصور عن أداء الاقتصادعموما ً </a:t>
            </a:r>
            <a:r>
              <a:rPr lang="ar-SA"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و</a:t>
            </a:r>
            <a:r>
              <a:rPr lang="ar-JO"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 </a:t>
            </a:r>
            <a:r>
              <a:rPr lang="ar-SA" sz="1800" b="1" dirty="0" err="1" smtClean="0">
                <a:uFill>
                  <a:solidFill>
                    <a:srgbClr val="000000"/>
                  </a:solidFill>
                </a:uFill>
                <a:latin typeface="Calibri" panose="020F0502020204030204" pitchFamily="34" charset="0"/>
                <a:ea typeface="Calibri" panose="020F0502020204030204" pitchFamily="34" charset="0"/>
                <a:cs typeface="Adobe Arabic" pitchFamily="18" charset="-78"/>
              </a:rPr>
              <a:t>توجھات</a:t>
            </a:r>
            <a:r>
              <a:rPr lang="ar-JO"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ه </a:t>
            </a:r>
            <a:r>
              <a:rPr lang="ar-SA"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المستقبلة. </a:t>
            </a:r>
            <a:endParaRPr lang="en-US" sz="1800" dirty="0">
              <a:uFill>
                <a:solidFill>
                  <a:srgbClr val="000000"/>
                </a:solidFill>
              </a:uFill>
              <a:latin typeface="Wingdings" panose="05000000000000000000" pitchFamily="2" charset="2"/>
              <a:ea typeface="Wingdings" panose="05000000000000000000" pitchFamily="2" charset="2"/>
              <a:cs typeface="Wingdings" panose="05000000000000000000" pitchFamily="2" charset="2"/>
            </a:endParaRPr>
          </a:p>
          <a:p>
            <a:pPr marL="342900" marR="2540" lvl="0" indent="-342900" algn="just" rtl="1" fontAlgn="base">
              <a:spcAft>
                <a:spcPts val="110"/>
              </a:spcAft>
              <a:buSzPts val="1300"/>
              <a:buFont typeface="Wingdings" panose="05000000000000000000" pitchFamily="2" charset="2"/>
              <a:buChar char=""/>
            </a:pP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مواءمة الآجال وحسن إدار ة المال، فوجود أسواق للأوراق المالیة تمكن حملة الأسھم وھم مستثمرون في أدوات متوسطة وطویلة الأجل من تحویلھا إلىسیولة في أي لحظة، بمعنى آخر تساعد </a:t>
            </a:r>
            <a:r>
              <a:rPr lang="ar-SA"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الأسواق </a:t>
            </a: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ھنا في تضییق الفجوة </a:t>
            </a:r>
            <a:r>
              <a:rPr lang="ar-SA"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ببن</a:t>
            </a:r>
            <a:r>
              <a:rPr lang="ar-JO"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 </a:t>
            </a:r>
            <a:r>
              <a:rPr lang="ar-SA"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الاستثمار </a:t>
            </a: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قصیر الأجل والاستثمارات طویلة الأجل . </a:t>
            </a:r>
            <a:endParaRPr lang="en-US" sz="1800" dirty="0">
              <a:uFill>
                <a:solidFill>
                  <a:srgbClr val="000000"/>
                </a:solidFill>
              </a:uFill>
              <a:latin typeface="Wingdings" panose="05000000000000000000" pitchFamily="2" charset="2"/>
              <a:ea typeface="Wingdings" panose="05000000000000000000" pitchFamily="2" charset="2"/>
              <a:cs typeface="Wingdings" panose="05000000000000000000" pitchFamily="2" charset="2"/>
            </a:endParaRPr>
          </a:p>
          <a:p>
            <a:pPr marL="342900" marR="2540" lvl="0" indent="-342900" algn="just" rtl="1" fontAlgn="base">
              <a:spcAft>
                <a:spcPts val="110"/>
              </a:spcAft>
              <a:buSzPts val="1300"/>
              <a:buFont typeface="Wingdings" panose="05000000000000000000" pitchFamily="2" charset="2"/>
              <a:buChar char=""/>
            </a:pP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زیادة الوعي لدى أفراد  المجتمع عموما ً،  وتوفیر قنوات جدیدة لادخارواستثمار أموالھم، مع الاحتفاظ بإمكانیة تسییلھا في أي لحظة عند الحاجة. </a:t>
            </a:r>
            <a:endParaRPr lang="en-US" sz="1800" dirty="0">
              <a:uFill>
                <a:solidFill>
                  <a:srgbClr val="000000"/>
                </a:solidFill>
              </a:uFill>
              <a:latin typeface="Wingdings" panose="05000000000000000000" pitchFamily="2" charset="2"/>
              <a:ea typeface="Wingdings" panose="05000000000000000000" pitchFamily="2" charset="2"/>
              <a:cs typeface="Wingdings" panose="05000000000000000000" pitchFamily="2" charset="2"/>
            </a:endParaRPr>
          </a:p>
          <a:p>
            <a:pPr marL="342900" marR="2540" lvl="0" indent="-342900" algn="just" rtl="1" fontAlgn="base">
              <a:spcAft>
                <a:spcPts val="110"/>
              </a:spcAft>
              <a:buSzPts val="1300"/>
              <a:buFont typeface="Wingdings" panose="05000000000000000000" pitchFamily="2" charset="2"/>
              <a:buChar char=""/>
            </a:pPr>
            <a:r>
              <a:rPr lang="ar-SA" sz="1800" b="1" dirty="0">
                <a:uFill>
                  <a:solidFill>
                    <a:srgbClr val="000000"/>
                  </a:solidFill>
                </a:uFill>
                <a:latin typeface="Calibri" panose="020F0502020204030204" pitchFamily="34" charset="0"/>
                <a:ea typeface="Calibri" panose="020F0502020204030204" pitchFamily="34" charset="0"/>
                <a:cs typeface="Adobe Arabic" pitchFamily="18" charset="-78"/>
              </a:rPr>
              <a:t>توفیر طرق للتحوط وإدارة الأخطار سواء للأفراد أو قطاع الأعمال من خلال إمكانیة التنویع أو استخدام أدوات التحوط كعقود الخیارات . </a:t>
            </a:r>
            <a:r>
              <a:rPr lang="ar-JO" sz="1800" b="1" dirty="0" smtClean="0">
                <a:uFill>
                  <a:solidFill>
                    <a:srgbClr val="000000"/>
                  </a:solidFill>
                </a:uFill>
                <a:latin typeface="Calibri" panose="020F0502020204030204" pitchFamily="34" charset="0"/>
                <a:ea typeface="Calibri" panose="020F0502020204030204" pitchFamily="34" charset="0"/>
                <a:cs typeface="Adobe Arabic" pitchFamily="18" charset="-78"/>
              </a:rPr>
              <a:t> </a:t>
            </a:r>
            <a:endParaRPr lang="en-US" sz="1800" dirty="0">
              <a:uFill>
                <a:solidFill>
                  <a:srgbClr val="000000"/>
                </a:solidFill>
              </a:uFill>
              <a:latin typeface="Wingdings" panose="05000000000000000000" pitchFamily="2" charset="2"/>
              <a:ea typeface="Wingdings" panose="05000000000000000000" pitchFamily="2" charset="2"/>
              <a:cs typeface="Wingdings" panose="05000000000000000000" pitchFamily="2" charset="2"/>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923678"/>
            <a:ext cx="2518323" cy="22319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02924629"/>
      </p:ext>
    </p:extLst>
  </p:cSld>
  <p:clrMapOvr>
    <a:masterClrMapping/>
  </p:clrMapOvr>
  <p:transition>
    <p:wipe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28184" y="1635646"/>
            <a:ext cx="2460930" cy="517065"/>
          </a:xfrm>
          <a:prstGeom prst="rect">
            <a:avLst/>
          </a:prstGeom>
        </p:spPr>
        <p:txBody>
          <a:bodyPr wrap="none">
            <a:spAutoFit/>
          </a:bodyPr>
          <a:lstStyle/>
          <a:p>
            <a:pPr algn="r" rtl="1">
              <a:lnSpc>
                <a:spcPct val="115000"/>
              </a:lnSpc>
              <a:spcAft>
                <a:spcPts val="800"/>
              </a:spcAft>
            </a:pPr>
            <a:r>
              <a:rPr lang="ar-EG" sz="2400" b="1" dirty="0">
                <a:solidFill>
                  <a:srgbClr val="C00000"/>
                </a:solidFill>
                <a:latin typeface="Calibri" panose="020F0502020204030204" pitchFamily="34" charset="0"/>
                <a:ea typeface="Times New Roman" panose="02020603050405020304" pitchFamily="18" charset="0"/>
                <a:cs typeface="Adobe Arabic" pitchFamily="18" charset="-78"/>
              </a:rPr>
              <a:t>التقسیم الشامل لأسواق المال</a:t>
            </a:r>
            <a:endParaRPr lang="en-US" sz="1600" dirty="0">
              <a:effectLst/>
              <a:latin typeface="Calibri" panose="020F0502020204030204" pitchFamily="34" charset="0"/>
              <a:ea typeface="Calibri" panose="020F0502020204030204" pitchFamily="34" charset="0"/>
              <a:cs typeface="Adobe Arabic" pitchFamily="18" charset="-78"/>
            </a:endParaRPr>
          </a:p>
        </p:txBody>
      </p:sp>
      <p:pic>
        <p:nvPicPr>
          <p:cNvPr id="5" name="Picture 4"/>
          <p:cNvPicPr/>
          <p:nvPr/>
        </p:nvPicPr>
        <p:blipFill>
          <a:blip r:embed="rId2"/>
          <a:stretch>
            <a:fillRect/>
          </a:stretch>
        </p:blipFill>
        <p:spPr>
          <a:xfrm>
            <a:off x="251520" y="411510"/>
            <a:ext cx="5822535" cy="4320480"/>
          </a:xfrm>
          <a:prstGeom prst="rect">
            <a:avLst/>
          </a:prstGeom>
        </p:spPr>
      </p:pic>
    </p:spTree>
    <p:extLst>
      <p:ext uri="{BB962C8B-B14F-4D97-AF65-F5344CB8AC3E}">
        <p14:creationId xmlns:p14="http://schemas.microsoft.com/office/powerpoint/2010/main" val="35400623"/>
      </p:ext>
    </p:extLst>
  </p:cSld>
  <p:clrMapOvr>
    <a:masterClrMapping/>
  </p:clrMapOvr>
  <p:transition>
    <p:wipe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9872" y="475843"/>
            <a:ext cx="5166320" cy="3846053"/>
          </a:xfrm>
          <a:prstGeom prst="rect">
            <a:avLst/>
          </a:prstGeom>
        </p:spPr>
        <p:txBody>
          <a:bodyPr wrap="square">
            <a:spAutoFit/>
          </a:bodyPr>
          <a:lstStyle/>
          <a:p>
            <a:pPr marL="47625" indent="-6350" algn="just" rtl="1">
              <a:lnSpc>
                <a:spcPct val="107000"/>
              </a:lnSpc>
              <a:spcAft>
                <a:spcPts val="855"/>
              </a:spcAft>
            </a:pPr>
            <a:r>
              <a:rPr lang="ar-SA" sz="1800" b="1" dirty="0">
                <a:solidFill>
                  <a:srgbClr val="C00000"/>
                </a:solidFill>
                <a:latin typeface="Calibri" panose="020F0502020204030204" pitchFamily="34" charset="0"/>
                <a:ea typeface="Times New Roman" panose="02020603050405020304" pitchFamily="18" charset="0"/>
                <a:cs typeface="Adobe Arabic" pitchFamily="18" charset="-78"/>
              </a:rPr>
              <a:t>أدوات الاستثمار في أسواق رأس المال </a:t>
            </a:r>
            <a:endParaRPr lang="en-US" sz="1100" dirty="0">
              <a:latin typeface="Calibri" panose="020F0502020204030204" pitchFamily="34" charset="0"/>
              <a:ea typeface="Calibri" panose="020F0502020204030204" pitchFamily="34" charset="0"/>
              <a:cs typeface="Adobe Arabic" pitchFamily="18" charset="-78"/>
            </a:endParaRPr>
          </a:p>
          <a:p>
            <a:pPr marL="48260" indent="-6350" algn="just" rtl="1">
              <a:spcAft>
                <a:spcPts val="1200"/>
              </a:spcAft>
            </a:pPr>
            <a:r>
              <a:rPr lang="ar-SA" sz="1800" b="1" dirty="0">
                <a:solidFill>
                  <a:srgbClr val="002060"/>
                </a:solidFill>
                <a:latin typeface="Calibri" panose="020F0502020204030204" pitchFamily="34" charset="0"/>
                <a:ea typeface="Times New Roman" panose="02020603050405020304" pitchFamily="18" charset="0"/>
                <a:cs typeface="Adobe Arabic" pitchFamily="18" charset="-78"/>
              </a:rPr>
              <a:t>تصنیف أدوات أسواق رأس المال </a:t>
            </a:r>
            <a:endParaRPr lang="en-US" sz="1800" dirty="0">
              <a:latin typeface="Calibri" panose="020F0502020204030204" pitchFamily="34" charset="0"/>
              <a:ea typeface="Calibri" panose="020F0502020204030204" pitchFamily="34" charset="0"/>
              <a:cs typeface="Adobe Arabic" pitchFamily="18" charset="-78"/>
            </a:endParaRPr>
          </a:p>
          <a:p>
            <a:pPr marL="22860" indent="-6350" algn="just" rtl="1">
              <a:spcAft>
                <a:spcPts val="1120"/>
              </a:spcAft>
            </a:pPr>
            <a:r>
              <a:rPr lang="ar-SA" sz="1800" b="1" dirty="0" smtClean="0">
                <a:solidFill>
                  <a:srgbClr val="2E74B5"/>
                </a:solidFill>
                <a:latin typeface="Calibri" panose="020F0502020204030204" pitchFamily="34" charset="0"/>
                <a:ea typeface="Times New Roman" panose="02020603050405020304" pitchFamily="18" charset="0"/>
                <a:cs typeface="Adobe Arabic" pitchFamily="18" charset="-78"/>
              </a:rPr>
              <a:t>الأدوات </a:t>
            </a:r>
            <a:r>
              <a:rPr lang="ar-SA" sz="1800" b="1" dirty="0">
                <a:solidFill>
                  <a:srgbClr val="2E74B5"/>
                </a:solidFill>
                <a:latin typeface="Calibri" panose="020F0502020204030204" pitchFamily="34" charset="0"/>
                <a:ea typeface="Times New Roman" panose="02020603050405020304" pitchFamily="18" charset="0"/>
                <a:cs typeface="Adobe Arabic" pitchFamily="18" charset="-78"/>
              </a:rPr>
              <a:t>أو </a:t>
            </a:r>
            <a:r>
              <a:rPr lang="ar-SA" sz="1800" b="1" dirty="0" smtClean="0">
                <a:solidFill>
                  <a:srgbClr val="2E74B5"/>
                </a:solidFill>
                <a:latin typeface="Calibri" panose="020F0502020204030204" pitchFamily="34" charset="0"/>
                <a:ea typeface="Times New Roman" panose="02020603050405020304" pitchFamily="18" charset="0"/>
                <a:cs typeface="Adobe Arabic" pitchFamily="18" charset="-78"/>
              </a:rPr>
              <a:t>الأوراق </a:t>
            </a:r>
            <a:r>
              <a:rPr lang="ar-SA" sz="1800" b="1" dirty="0">
                <a:solidFill>
                  <a:srgbClr val="2E74B5"/>
                </a:solidFill>
                <a:latin typeface="Calibri" panose="020F0502020204030204" pitchFamily="34" charset="0"/>
                <a:ea typeface="Times New Roman" panose="02020603050405020304" pitchFamily="18" charset="0"/>
                <a:cs typeface="Adobe Arabic" pitchFamily="18" charset="-78"/>
              </a:rPr>
              <a:t>المالیة الأساسیة  </a:t>
            </a:r>
            <a:endParaRPr lang="en-US" sz="1800" dirty="0">
              <a:latin typeface="Calibri" panose="020F0502020204030204" pitchFamily="34" charset="0"/>
              <a:ea typeface="Calibri" panose="020F0502020204030204" pitchFamily="34" charset="0"/>
              <a:cs typeface="Adobe Arabic" pitchFamily="18" charset="-78"/>
            </a:endParaRPr>
          </a:p>
          <a:p>
            <a:pPr marL="46990" marR="2540" indent="-5080" algn="just" rtl="1">
              <a:spcAft>
                <a:spcPts val="245"/>
              </a:spcAft>
            </a:pPr>
            <a:r>
              <a:rPr lang="ar-SA" sz="1800" dirty="0">
                <a:latin typeface="Calibri" panose="020F0502020204030204" pitchFamily="34" charset="0"/>
                <a:ea typeface="Times New Roman" panose="02020603050405020304" pitchFamily="18" charset="0"/>
                <a:cs typeface="Adobe Arabic" pitchFamily="18" charset="-78"/>
              </a:rPr>
              <a:t>تمثل </a:t>
            </a:r>
            <a:r>
              <a:rPr lang="ar-SA" sz="1800" dirty="0" smtClean="0">
                <a:latin typeface="Calibri" panose="020F0502020204030204" pitchFamily="34" charset="0"/>
                <a:ea typeface="Times New Roman" panose="02020603050405020304" pitchFamily="18" charset="0"/>
                <a:cs typeface="Adobe Arabic" pitchFamily="18" charset="-78"/>
              </a:rPr>
              <a:t>الأوراق </a:t>
            </a:r>
            <a:r>
              <a:rPr lang="ar-SA" sz="1800" dirty="0">
                <a:latin typeface="Calibri" panose="020F0502020204030204" pitchFamily="34" charset="0"/>
                <a:ea typeface="Times New Roman" panose="02020603050405020304" pitchFamily="18" charset="0"/>
                <a:cs typeface="Adobe Arabic" pitchFamily="18" charset="-78"/>
              </a:rPr>
              <a:t>المالیة الأساسیة اللبنة الأساسیة لأسواق رأس المال الحاضرة، وھي -كما سنراه لاحقا ببعض التفصیل-  في طبیعتھا  عبارة عن مستندات  توثقّ حقملكیة في أصول شركة (سھم) أو تثبت  دیناًفي ذمة مصدرھا (سند). وسواءً كانتتلك المستندات حق ملكیة أو دینا ً، فإنھا توثق العلاقة بین مصدر الورقة وحاملھاشاملا ً حقوق والتزامات كل طرف، ففي </a:t>
            </a:r>
            <a:r>
              <a:rPr lang="ar-SA" sz="1800" dirty="0" smtClean="0">
                <a:latin typeface="Calibri" panose="020F0502020204030204" pitchFamily="34" charset="0"/>
                <a:ea typeface="Times New Roman" panose="02020603050405020304" pitchFamily="18" charset="0"/>
                <a:cs typeface="Adobe Arabic" pitchFamily="18" charset="-78"/>
              </a:rPr>
              <a:t>الأوراق </a:t>
            </a:r>
            <a:r>
              <a:rPr lang="ar-SA" sz="1800" dirty="0">
                <a:latin typeface="Calibri" panose="020F0502020204030204" pitchFamily="34" charset="0"/>
                <a:ea typeface="Times New Roman" panose="02020603050405020304" pitchFamily="18" charset="0"/>
                <a:cs typeface="Adobe Arabic" pitchFamily="18" charset="-78"/>
              </a:rPr>
              <a:t>المالیة القائمة على الملكیة، </a:t>
            </a:r>
            <a:r>
              <a:rPr lang="ar-SA" sz="1800" dirty="0" smtClean="0">
                <a:latin typeface="Calibri" panose="020F0502020204030204" pitchFamily="34" charset="0"/>
                <a:ea typeface="Times New Roman" panose="02020603050405020304" pitchFamily="18" charset="0"/>
                <a:cs typeface="Adobe Arabic" pitchFamily="18" charset="-78"/>
              </a:rPr>
              <a:t>بكون</a:t>
            </a:r>
            <a:r>
              <a:rPr lang="ar-JO" sz="1800" dirty="0" smtClean="0">
                <a:latin typeface="Calibri" panose="020F0502020204030204" pitchFamily="34" charset="0"/>
                <a:ea typeface="Times New Roman" panose="02020603050405020304" pitchFamily="18" charset="0"/>
                <a:cs typeface="Adobe Arabic" pitchFamily="18" charset="-78"/>
              </a:rPr>
              <a:t> </a:t>
            </a:r>
            <a:r>
              <a:rPr lang="ar-SA" sz="1800" dirty="0" smtClean="0">
                <a:latin typeface="Calibri" panose="020F0502020204030204" pitchFamily="34" charset="0"/>
                <a:ea typeface="Times New Roman" panose="02020603050405020304" pitchFamily="18" charset="0"/>
                <a:cs typeface="Adobe Arabic" pitchFamily="18" charset="-78"/>
              </a:rPr>
              <a:t>لحامل </a:t>
            </a:r>
            <a:r>
              <a:rPr lang="ar-SA" sz="1800" dirty="0">
                <a:latin typeface="Calibri" panose="020F0502020204030204" pitchFamily="34" charset="0"/>
                <a:ea typeface="Times New Roman" panose="02020603050405020304" pitchFamily="18" charset="0"/>
                <a:cs typeface="Adobe Arabic" pitchFamily="18" charset="-78"/>
              </a:rPr>
              <a:t>الورقة الحق في الحصول على نسبة من الأرباح، والحق في </a:t>
            </a:r>
            <a:r>
              <a:rPr lang="ar-SA" sz="1800" dirty="0" smtClean="0">
                <a:latin typeface="Calibri" panose="020F0502020204030204" pitchFamily="34" charset="0"/>
                <a:ea typeface="Times New Roman" panose="02020603050405020304" pitchFamily="18" charset="0"/>
                <a:cs typeface="Adobe Arabic" pitchFamily="18" charset="-78"/>
              </a:rPr>
              <a:t>التصويت</a:t>
            </a:r>
            <a:r>
              <a:rPr lang="ar-JO" sz="1800" dirty="0" smtClean="0">
                <a:latin typeface="Calibri" panose="020F0502020204030204" pitchFamily="34" charset="0"/>
                <a:ea typeface="Times New Roman" panose="02020603050405020304" pitchFamily="18" charset="0"/>
                <a:cs typeface="Adobe Arabic" pitchFamily="18" charset="-78"/>
              </a:rPr>
              <a:t> </a:t>
            </a:r>
            <a:r>
              <a:rPr lang="ar-SA" sz="1800" dirty="0" smtClean="0">
                <a:latin typeface="Calibri" panose="020F0502020204030204" pitchFamily="34" charset="0"/>
                <a:ea typeface="Times New Roman" panose="02020603050405020304" pitchFamily="18" charset="0"/>
                <a:cs typeface="Adobe Arabic" pitchFamily="18" charset="-78"/>
              </a:rPr>
              <a:t>والحق </a:t>
            </a:r>
            <a:r>
              <a:rPr lang="ar-SA" sz="1800" dirty="0">
                <a:latin typeface="Calibri" panose="020F0502020204030204" pitchFamily="34" charset="0"/>
                <a:ea typeface="Times New Roman" panose="02020603050405020304" pitchFamily="18" charset="0"/>
                <a:cs typeface="Adobe Arabic" pitchFamily="18" charset="-78"/>
              </a:rPr>
              <a:t>في حضور الجمعیة العمومیة للشركة، أما في حالة </a:t>
            </a:r>
            <a:r>
              <a:rPr lang="ar-SA" sz="1800" dirty="0" smtClean="0">
                <a:latin typeface="Calibri" panose="020F0502020204030204" pitchFamily="34" charset="0"/>
                <a:ea typeface="Times New Roman" panose="02020603050405020304" pitchFamily="18" charset="0"/>
                <a:cs typeface="Adobe Arabic" pitchFamily="18" charset="-78"/>
              </a:rPr>
              <a:t>الأوراق </a:t>
            </a:r>
            <a:r>
              <a:rPr lang="ar-SA" sz="1800" dirty="0">
                <a:latin typeface="Calibri" panose="020F0502020204030204" pitchFamily="34" charset="0"/>
                <a:ea typeface="Times New Roman" panose="02020603050405020304" pitchFamily="18" charset="0"/>
                <a:cs typeface="Adobe Arabic" pitchFamily="18" charset="-78"/>
              </a:rPr>
              <a:t>المالیة القائمة على الدین فھي تلزم  مصدرھا بدفع فوائد ثابتة ودوریة لحامل الورقة، </a:t>
            </a:r>
            <a:r>
              <a:rPr lang="ar-SA" sz="1800" dirty="0" smtClean="0">
                <a:latin typeface="Calibri" panose="020F0502020204030204" pitchFamily="34" charset="0"/>
                <a:ea typeface="Times New Roman" panose="02020603050405020304" pitchFamily="18" charset="0"/>
                <a:cs typeface="Adobe Arabic" pitchFamily="18" charset="-78"/>
              </a:rPr>
              <a:t>وتعطي</a:t>
            </a:r>
            <a:r>
              <a:rPr lang="ar-JO" sz="1800" dirty="0" smtClean="0">
                <a:latin typeface="Calibri" panose="020F0502020204030204" pitchFamily="34" charset="0"/>
                <a:ea typeface="Times New Roman" panose="02020603050405020304" pitchFamily="18" charset="0"/>
                <a:cs typeface="Adobe Arabic" pitchFamily="18" charset="-78"/>
              </a:rPr>
              <a:t> </a:t>
            </a:r>
            <a:r>
              <a:rPr lang="ar-SA" sz="1800" dirty="0" smtClean="0">
                <a:latin typeface="Calibri" panose="020F0502020204030204" pitchFamily="34" charset="0"/>
                <a:ea typeface="Times New Roman" panose="02020603050405020304" pitchFamily="18" charset="0"/>
                <a:cs typeface="Adobe Arabic" pitchFamily="18" charset="-78"/>
              </a:rPr>
              <a:t>لحاملھا </a:t>
            </a:r>
            <a:r>
              <a:rPr lang="ar-SA" sz="1800" dirty="0">
                <a:latin typeface="Calibri" panose="020F0502020204030204" pitchFamily="34" charset="0"/>
                <a:ea typeface="Times New Roman" panose="02020603050405020304" pitchFamily="18" charset="0"/>
                <a:cs typeface="Adobe Arabic" pitchFamily="18" charset="-78"/>
              </a:rPr>
              <a:t>الأولویة في الحصول على نصیبھم في حالة تصفیة الشركة. </a:t>
            </a:r>
            <a:endParaRPr lang="en-US" sz="18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563638"/>
            <a:ext cx="2758258" cy="2758258"/>
          </a:xfrm>
          <a:prstGeom prst="rect">
            <a:avLst/>
          </a:prstGeom>
        </p:spPr>
      </p:pic>
    </p:spTree>
    <p:extLst>
      <p:ext uri="{BB962C8B-B14F-4D97-AF65-F5344CB8AC3E}">
        <p14:creationId xmlns:p14="http://schemas.microsoft.com/office/powerpoint/2010/main" val="3432623107"/>
      </p:ext>
    </p:extLst>
  </p:cSld>
  <p:clrMapOvr>
    <a:masterClrMapping/>
  </p:clrMapOvr>
  <p:transition>
    <p:wipe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76295" y="771550"/>
            <a:ext cx="2179123" cy="553357"/>
          </a:xfrm>
          <a:prstGeom prst="rect">
            <a:avLst/>
          </a:prstGeom>
        </p:spPr>
        <p:txBody>
          <a:bodyPr wrap="none">
            <a:spAutoFit/>
          </a:bodyPr>
          <a:lstStyle/>
          <a:p>
            <a:pPr marL="46990" marR="2540" indent="-6350" algn="r" rtl="1">
              <a:lnSpc>
                <a:spcPct val="107000"/>
              </a:lnSpc>
            </a:pPr>
            <a:r>
              <a:rPr lang="ar-SA" sz="2800" b="1" dirty="0">
                <a:solidFill>
                  <a:srgbClr val="C00000"/>
                </a:solidFill>
                <a:latin typeface="Calibri" panose="020F0502020204030204" pitchFamily="34" charset="0"/>
                <a:ea typeface="Times New Roman" panose="02020603050405020304" pitchFamily="18" charset="0"/>
                <a:cs typeface="Adobe Arabic" pitchFamily="18" charset="-78"/>
              </a:rPr>
              <a:t>أنواع الأدوات </a:t>
            </a:r>
            <a:r>
              <a:rPr lang="ar-SA" sz="2800" b="1" dirty="0" err="1" smtClean="0">
                <a:solidFill>
                  <a:srgbClr val="C00000"/>
                </a:solidFill>
                <a:latin typeface="Calibri" panose="020F0502020204030204" pitchFamily="34" charset="0"/>
                <a:ea typeface="Times New Roman" panose="02020603050405020304" pitchFamily="18" charset="0"/>
                <a:cs typeface="Adobe Arabic" pitchFamily="18" charset="-78"/>
              </a:rPr>
              <a:t>المالیة</a:t>
            </a:r>
            <a:r>
              <a:rPr lang="ar-JO" sz="2800" b="1" dirty="0" smtClean="0">
                <a:solidFill>
                  <a:srgbClr val="C00000"/>
                </a:solidFill>
                <a:latin typeface="Calibri" panose="020F0502020204030204" pitchFamily="34" charset="0"/>
                <a:ea typeface="Times New Roman" panose="02020603050405020304" pitchFamily="18" charset="0"/>
                <a:cs typeface="Adobe Arabic" pitchFamily="18" charset="-78"/>
              </a:rPr>
              <a:t>:</a:t>
            </a:r>
            <a:r>
              <a:rPr lang="ar-SA" sz="2800" b="1" dirty="0" smtClean="0">
                <a:solidFill>
                  <a:srgbClr val="C00000"/>
                </a:solidFill>
                <a:latin typeface="Calibri" panose="020F0502020204030204" pitchFamily="34" charset="0"/>
                <a:ea typeface="Times New Roman" panose="02020603050405020304" pitchFamily="18" charset="0"/>
                <a:cs typeface="Adobe Arabic" pitchFamily="18" charset="-78"/>
              </a:rPr>
              <a:t> </a:t>
            </a:r>
            <a:endParaRPr lang="en-US" sz="1600" dirty="0">
              <a:effectLst/>
              <a:latin typeface="Calibri" panose="020F0502020204030204" pitchFamily="34" charset="0"/>
              <a:ea typeface="Calibri" panose="020F0502020204030204" pitchFamily="34" charset="0"/>
              <a:cs typeface="Adobe Arabic" pitchFamily="18" charset="-78"/>
            </a:endParaRPr>
          </a:p>
        </p:txBody>
      </p:sp>
      <p:graphicFrame>
        <p:nvGraphicFramePr>
          <p:cNvPr id="3" name="Table 2"/>
          <p:cNvGraphicFramePr>
            <a:graphicFrameLocks noGrp="1"/>
          </p:cNvGraphicFramePr>
          <p:nvPr>
            <p:extLst>
              <p:ext uri="{D42A27DB-BD31-4B8C-83A1-F6EECF244321}">
                <p14:modId xmlns:p14="http://schemas.microsoft.com/office/powerpoint/2010/main" val="4042346256"/>
              </p:ext>
            </p:extLst>
          </p:nvPr>
        </p:nvGraphicFramePr>
        <p:xfrm>
          <a:off x="2267744" y="1707654"/>
          <a:ext cx="4988059" cy="2361043"/>
        </p:xfrm>
        <a:graphic>
          <a:graphicData uri="http://schemas.openxmlformats.org/drawingml/2006/table">
            <a:tbl>
              <a:tblPr firstRow="1" firstCol="1" bandRow="1"/>
              <a:tblGrid>
                <a:gridCol w="1331862">
                  <a:extLst>
                    <a:ext uri="{9D8B030D-6E8A-4147-A177-3AD203B41FA5}">
                      <a16:colId xmlns:a16="http://schemas.microsoft.com/office/drawing/2014/main" xmlns="" val="3217678298"/>
                    </a:ext>
                  </a:extLst>
                </a:gridCol>
                <a:gridCol w="407887">
                  <a:extLst>
                    <a:ext uri="{9D8B030D-6E8A-4147-A177-3AD203B41FA5}">
                      <a16:colId xmlns:a16="http://schemas.microsoft.com/office/drawing/2014/main" xmlns="" val="453011210"/>
                    </a:ext>
                  </a:extLst>
                </a:gridCol>
                <a:gridCol w="1357549">
                  <a:extLst>
                    <a:ext uri="{9D8B030D-6E8A-4147-A177-3AD203B41FA5}">
                      <a16:colId xmlns:a16="http://schemas.microsoft.com/office/drawing/2014/main" xmlns="" val="3303322729"/>
                    </a:ext>
                  </a:extLst>
                </a:gridCol>
                <a:gridCol w="795536">
                  <a:extLst>
                    <a:ext uri="{9D8B030D-6E8A-4147-A177-3AD203B41FA5}">
                      <a16:colId xmlns:a16="http://schemas.microsoft.com/office/drawing/2014/main" xmlns="" val="2926846720"/>
                    </a:ext>
                  </a:extLst>
                </a:gridCol>
                <a:gridCol w="1095225">
                  <a:extLst>
                    <a:ext uri="{9D8B030D-6E8A-4147-A177-3AD203B41FA5}">
                      <a16:colId xmlns:a16="http://schemas.microsoft.com/office/drawing/2014/main" xmlns="" val="2915820932"/>
                    </a:ext>
                  </a:extLst>
                </a:gridCol>
              </a:tblGrid>
              <a:tr h="467640">
                <a:tc>
                  <a:txBody>
                    <a:bodyPr/>
                    <a:lstStyle/>
                    <a:p>
                      <a:pPr marL="0" marR="0" algn="r" rtl="1">
                        <a:lnSpc>
                          <a:spcPct val="115000"/>
                        </a:lnSpc>
                        <a:spcBef>
                          <a:spcPts val="0"/>
                        </a:spcBef>
                        <a:spcAft>
                          <a:spcPts val="0"/>
                        </a:spcAft>
                      </a:pPr>
                      <a:r>
                        <a:rPr lang="en-US" sz="1800" dirty="0">
                          <a:solidFill>
                            <a:srgbClr val="000000"/>
                          </a:solidFill>
                          <a:effectLst/>
                          <a:latin typeface="Adobe Arabic" pitchFamily="18" charset="-78"/>
                          <a:ea typeface="Times New Roman" panose="02020603050405020304" pitchFamily="18" charset="0"/>
                          <a:cs typeface="Adobe Arabic" pitchFamily="18" charset="-78"/>
                        </a:rPr>
                        <a:t>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gridSpan="2">
                  <a:txBody>
                    <a:bodyPr/>
                    <a:lstStyle/>
                    <a:p>
                      <a:pPr marL="0" marR="39370" algn="r" rtl="1">
                        <a:lnSpc>
                          <a:spcPct val="115000"/>
                        </a:lnSpc>
                        <a:spcBef>
                          <a:spcPts val="0"/>
                        </a:spcBef>
                        <a:spcAft>
                          <a:spcPts val="0"/>
                        </a:spcAft>
                      </a:pPr>
                      <a:r>
                        <a:rPr lang="ar-SA" sz="1800" dirty="0">
                          <a:solidFill>
                            <a:srgbClr val="000000"/>
                          </a:solidFill>
                          <a:effectLst/>
                          <a:latin typeface="Calibri" panose="020F0502020204030204" pitchFamily="34" charset="0"/>
                          <a:ea typeface="Times New Roman" panose="02020603050405020304" pitchFamily="18" charset="0"/>
                          <a:cs typeface="Adobe Arabic" pitchFamily="18" charset="-78"/>
                        </a:rPr>
                        <a:t>التدفقات النقدیة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hMerge="1">
                  <a:txBody>
                    <a:bodyPr/>
                    <a:lstStyle/>
                    <a:p>
                      <a:endParaRPr lang="en-US"/>
                    </a:p>
                  </a:txBody>
                  <a:tcPr/>
                </a:tc>
                <a:tc rowSpan="2">
                  <a:txBody>
                    <a:bodyPr/>
                    <a:lstStyle/>
                    <a:p>
                      <a:pPr marL="0" marR="0" algn="r" rtl="1">
                        <a:lnSpc>
                          <a:spcPct val="115000"/>
                        </a:lnSpc>
                        <a:spcBef>
                          <a:spcPts val="0"/>
                        </a:spcBef>
                        <a:spcAft>
                          <a:spcPts val="0"/>
                        </a:spcAft>
                      </a:pPr>
                      <a:r>
                        <a:rPr lang="en-US" sz="1800" dirty="0">
                          <a:solidFill>
                            <a:srgbClr val="000000"/>
                          </a:solidFill>
                          <a:effectLst/>
                          <a:latin typeface="Adobe Arabic" pitchFamily="18" charset="-78"/>
                          <a:ea typeface="Times New Roman" panose="02020603050405020304" pitchFamily="18" charset="0"/>
                          <a:cs typeface="Adobe Arabic" pitchFamily="18" charset="-78"/>
                        </a:rPr>
                        <a:t>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rowSpan="2">
                  <a:txBody>
                    <a:bodyPr/>
                    <a:lstStyle/>
                    <a:p>
                      <a:pPr marL="0" marR="0" algn="r" rtl="1">
                        <a:lnSpc>
                          <a:spcPct val="115000"/>
                        </a:lnSpc>
                        <a:spcBef>
                          <a:spcPts val="0"/>
                        </a:spcBef>
                        <a:spcAft>
                          <a:spcPts val="0"/>
                        </a:spcAft>
                      </a:pPr>
                      <a:r>
                        <a:rPr lang="en-US" sz="1800" dirty="0">
                          <a:solidFill>
                            <a:srgbClr val="000000"/>
                          </a:solidFill>
                          <a:effectLst/>
                          <a:latin typeface="Adobe Arabic" pitchFamily="18" charset="-78"/>
                          <a:ea typeface="Times New Roman" panose="02020603050405020304" pitchFamily="18" charset="0"/>
                          <a:cs typeface="Adobe Arabic" pitchFamily="18" charset="-78"/>
                        </a:rPr>
                        <a:t>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966073670"/>
                  </a:ext>
                </a:extLst>
              </a:tr>
              <a:tr h="467640">
                <a:tc>
                  <a:txBody>
                    <a:bodyPr/>
                    <a:lstStyle/>
                    <a:p>
                      <a:pPr marL="0" marR="579755" algn="r" rtl="1">
                        <a:lnSpc>
                          <a:spcPct val="115000"/>
                        </a:lnSpc>
                        <a:spcBef>
                          <a:spcPts val="0"/>
                        </a:spcBef>
                        <a:spcAft>
                          <a:spcPts val="0"/>
                        </a:spcAft>
                      </a:pPr>
                      <a:r>
                        <a:rPr lang="ar-SA" sz="1800" dirty="0">
                          <a:solidFill>
                            <a:srgbClr val="000000"/>
                          </a:solidFill>
                          <a:effectLst/>
                          <a:latin typeface="Calibri" panose="020F0502020204030204" pitchFamily="34" charset="0"/>
                          <a:ea typeface="Times New Roman" panose="02020603050405020304" pitchFamily="18" charset="0"/>
                          <a:cs typeface="Adobe Arabic" pitchFamily="18" charset="-78"/>
                        </a:rPr>
                        <a:t>ثابت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r" rtl="1">
                        <a:lnSpc>
                          <a:spcPct val="115000"/>
                        </a:lnSpc>
                        <a:spcBef>
                          <a:spcPts val="0"/>
                        </a:spcBef>
                        <a:spcAft>
                          <a:spcPts val="0"/>
                        </a:spcAft>
                      </a:pPr>
                      <a:r>
                        <a:rPr lang="en-US" sz="1800" dirty="0">
                          <a:solidFill>
                            <a:srgbClr val="000000"/>
                          </a:solidFill>
                          <a:effectLst/>
                          <a:latin typeface="Adobe Arabic" pitchFamily="18" charset="-78"/>
                          <a:ea typeface="Times New Roman" panose="02020603050405020304" pitchFamily="18" charset="0"/>
                          <a:cs typeface="Adobe Arabic" pitchFamily="18" charset="-78"/>
                        </a:rPr>
                        <a:t>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70485" algn="r" rtl="1">
                        <a:lnSpc>
                          <a:spcPct val="115000"/>
                        </a:lnSpc>
                        <a:spcBef>
                          <a:spcPts val="0"/>
                        </a:spcBef>
                        <a:spcAft>
                          <a:spcPts val="0"/>
                        </a:spcAft>
                      </a:pPr>
                      <a:r>
                        <a:rPr lang="ar-SA" sz="1800" dirty="0">
                          <a:solidFill>
                            <a:srgbClr val="000000"/>
                          </a:solidFill>
                          <a:effectLst/>
                          <a:latin typeface="Calibri" panose="020F0502020204030204" pitchFamily="34" charset="0"/>
                          <a:ea typeface="Times New Roman" panose="02020603050405020304" pitchFamily="18" charset="0"/>
                          <a:cs typeface="Adobe Arabic" pitchFamily="18" charset="-78"/>
                        </a:rPr>
                        <a:t>غیر أكید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865476387"/>
                  </a:ext>
                </a:extLst>
              </a:tr>
              <a:tr h="884887">
                <a:tc>
                  <a:txBody>
                    <a:bodyPr/>
                    <a:lstStyle/>
                    <a:p>
                      <a:pPr marL="0" marR="530860" algn="r" rtl="1">
                        <a:lnSpc>
                          <a:spcPct val="115000"/>
                        </a:lnSpc>
                        <a:spcBef>
                          <a:spcPts val="0"/>
                        </a:spcBef>
                        <a:spcAft>
                          <a:spcPts val="0"/>
                        </a:spcAft>
                      </a:pPr>
                      <a:r>
                        <a:rPr lang="ar-SA" sz="1800" dirty="0" smtClean="0">
                          <a:solidFill>
                            <a:srgbClr val="000000"/>
                          </a:solidFill>
                          <a:effectLst/>
                          <a:latin typeface="Calibri" panose="020F0502020204030204" pitchFamily="34" charset="0"/>
                          <a:ea typeface="Times New Roman" panose="02020603050405020304" pitchFamily="18" charset="0"/>
                          <a:cs typeface="Adobe Arabic" pitchFamily="18" charset="-78"/>
                        </a:rPr>
                        <a:t>التأمين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en-US" sz="1800" dirty="0">
                          <a:solidFill>
                            <a:srgbClr val="000000"/>
                          </a:solidFill>
                          <a:effectLst/>
                          <a:latin typeface="Adobe Arabic" pitchFamily="18" charset="-78"/>
                          <a:ea typeface="Times New Roman" panose="02020603050405020304" pitchFamily="18" charset="0"/>
                          <a:cs typeface="Adobe Arabic" pitchFamily="18" charset="-78"/>
                        </a:rPr>
                        <a:t>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70485" algn="r" rtl="1">
                        <a:lnSpc>
                          <a:spcPct val="115000"/>
                        </a:lnSpc>
                        <a:spcBef>
                          <a:spcPts val="0"/>
                        </a:spcBef>
                        <a:spcAft>
                          <a:spcPts val="0"/>
                        </a:spcAft>
                      </a:pPr>
                      <a:r>
                        <a:rPr lang="ar-SA" sz="1800" dirty="0">
                          <a:solidFill>
                            <a:srgbClr val="000000"/>
                          </a:solidFill>
                          <a:effectLst/>
                          <a:latin typeface="Calibri" panose="020F0502020204030204" pitchFamily="34" charset="0"/>
                          <a:ea typeface="Times New Roman" panose="02020603050405020304" pitchFamily="18" charset="0"/>
                          <a:cs typeface="Adobe Arabic" pitchFamily="18" charset="-78"/>
                        </a:rPr>
                        <a:t>أسھم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43510" algn="r" rtl="1">
                        <a:lnSpc>
                          <a:spcPct val="115000"/>
                        </a:lnSpc>
                        <a:spcBef>
                          <a:spcPts val="0"/>
                        </a:spcBef>
                        <a:spcAft>
                          <a:spcPts val="0"/>
                        </a:spcAft>
                      </a:pPr>
                      <a:r>
                        <a:rPr lang="ar-SA" sz="1800" dirty="0">
                          <a:solidFill>
                            <a:srgbClr val="000000"/>
                          </a:solidFill>
                          <a:effectLst/>
                          <a:latin typeface="Calibri" panose="020F0502020204030204" pitchFamily="34" charset="0"/>
                          <a:ea typeface="Times New Roman" panose="02020603050405020304" pitchFamily="18" charset="0"/>
                          <a:cs typeface="Adobe Arabic" pitchFamily="18" charset="-78"/>
                        </a:rPr>
                        <a:t>غیر أكید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rowSpan="2">
                  <a:txBody>
                    <a:bodyPr/>
                    <a:lstStyle/>
                    <a:p>
                      <a:pPr marL="0" marR="91440" algn="r" rtl="1">
                        <a:lnSpc>
                          <a:spcPct val="115000"/>
                        </a:lnSpc>
                        <a:spcBef>
                          <a:spcPts val="0"/>
                        </a:spcBef>
                        <a:spcAft>
                          <a:spcPts val="0"/>
                        </a:spcAft>
                      </a:pPr>
                      <a:r>
                        <a:rPr lang="ar-SA" sz="1800" dirty="0">
                          <a:solidFill>
                            <a:srgbClr val="000000"/>
                          </a:solidFill>
                          <a:effectLst/>
                          <a:latin typeface="Calibri" panose="020F0502020204030204" pitchFamily="34" charset="0"/>
                          <a:ea typeface="Times New Roman" panose="02020603050405020304" pitchFamily="18" charset="0"/>
                          <a:cs typeface="Adobe Arabic" pitchFamily="18" charset="-78"/>
                        </a:rPr>
                        <a:t>الاستحقاق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extLst>
                  <a:ext uri="{0D108BD9-81ED-4DB2-BD59-A6C34878D82A}">
                    <a16:rowId xmlns:a16="http://schemas.microsoft.com/office/drawing/2014/main" xmlns="" val="1684653138"/>
                  </a:ext>
                </a:extLst>
              </a:tr>
              <a:tr h="540876">
                <a:tc>
                  <a:txBody>
                    <a:bodyPr/>
                    <a:lstStyle/>
                    <a:p>
                      <a:pPr marL="0" marR="532765" algn="r" rtl="1">
                        <a:lnSpc>
                          <a:spcPct val="115000"/>
                        </a:lnSpc>
                        <a:spcBef>
                          <a:spcPts val="0"/>
                        </a:spcBef>
                        <a:spcAft>
                          <a:spcPts val="0"/>
                        </a:spcAft>
                      </a:pPr>
                      <a:r>
                        <a:rPr lang="ar-SA" sz="1800" dirty="0">
                          <a:solidFill>
                            <a:srgbClr val="000000"/>
                          </a:solidFill>
                          <a:effectLst/>
                          <a:latin typeface="Calibri" panose="020F0502020204030204" pitchFamily="34" charset="0"/>
                          <a:ea typeface="Times New Roman" panose="02020603050405020304" pitchFamily="18" charset="0"/>
                          <a:cs typeface="Adobe Arabic" pitchFamily="18" charset="-78"/>
                        </a:rPr>
                        <a:t>سندات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en-US" sz="1800" dirty="0">
                          <a:solidFill>
                            <a:srgbClr val="000000"/>
                          </a:solidFill>
                          <a:effectLst/>
                          <a:latin typeface="Adobe Arabic" pitchFamily="18" charset="-78"/>
                          <a:ea typeface="Times New Roman" panose="02020603050405020304" pitchFamily="18" charset="0"/>
                          <a:cs typeface="Adobe Arabic" pitchFamily="18" charset="-78"/>
                        </a:rPr>
                        <a:t>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71755" algn="r" rtl="1">
                        <a:lnSpc>
                          <a:spcPct val="115000"/>
                        </a:lnSpc>
                        <a:spcBef>
                          <a:spcPts val="0"/>
                        </a:spcBef>
                        <a:spcAft>
                          <a:spcPts val="0"/>
                        </a:spcAft>
                      </a:pPr>
                      <a:r>
                        <a:rPr lang="ar-SA" sz="1800" dirty="0">
                          <a:solidFill>
                            <a:srgbClr val="000000"/>
                          </a:solidFill>
                          <a:effectLst/>
                          <a:latin typeface="Calibri" panose="020F0502020204030204" pitchFamily="34" charset="0"/>
                          <a:ea typeface="Times New Roman" panose="02020603050405020304" pitchFamily="18" charset="0"/>
                          <a:cs typeface="Adobe Arabic" pitchFamily="18" charset="-78"/>
                        </a:rPr>
                        <a:t>مشتقات مالیة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74295" algn="r" rtl="1">
                        <a:lnSpc>
                          <a:spcPct val="115000"/>
                        </a:lnSpc>
                        <a:spcBef>
                          <a:spcPts val="0"/>
                        </a:spcBef>
                        <a:spcAft>
                          <a:spcPts val="0"/>
                        </a:spcAft>
                      </a:pPr>
                      <a:r>
                        <a:rPr lang="ar-SA" sz="1800" dirty="0">
                          <a:solidFill>
                            <a:srgbClr val="000000"/>
                          </a:solidFill>
                          <a:effectLst/>
                          <a:latin typeface="Calibri" panose="020F0502020204030204" pitchFamily="34" charset="0"/>
                          <a:ea typeface="Times New Roman" panose="02020603050405020304" pitchFamily="18" charset="0"/>
                          <a:cs typeface="Adobe Arabic" pitchFamily="18" charset="-78"/>
                        </a:rPr>
                        <a:t>ثابت  </a:t>
                      </a:r>
                      <a:endParaRPr lang="en-US" sz="1100" dirty="0">
                        <a:effectLst/>
                        <a:latin typeface="Calibri" panose="020F0502020204030204" pitchFamily="34" charset="0"/>
                        <a:ea typeface="Calibri" panose="020F0502020204030204" pitchFamily="34" charset="0"/>
                        <a:cs typeface="Adobe Arabic" pitchFamily="18" charset="-78"/>
                      </a:endParaRPr>
                    </a:p>
                  </a:txBody>
                  <a:tcPr marL="0" marR="86360" marT="381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vMerge="1">
                  <a:txBody>
                    <a:bodyPr/>
                    <a:lstStyle/>
                    <a:p>
                      <a:endParaRPr lang="en-US"/>
                    </a:p>
                  </a:txBody>
                  <a:tcPr/>
                </a:tc>
                <a:extLst>
                  <a:ext uri="{0D108BD9-81ED-4DB2-BD59-A6C34878D82A}">
                    <a16:rowId xmlns:a16="http://schemas.microsoft.com/office/drawing/2014/main" xmlns="" val="3276312786"/>
                  </a:ext>
                </a:extLst>
              </a:tr>
            </a:tbl>
          </a:graphicData>
        </a:graphic>
      </p:graphicFrame>
    </p:spTree>
    <p:extLst>
      <p:ext uri="{BB962C8B-B14F-4D97-AF65-F5344CB8AC3E}">
        <p14:creationId xmlns:p14="http://schemas.microsoft.com/office/powerpoint/2010/main" val="3468020640"/>
      </p:ext>
    </p:extLst>
  </p:cSld>
  <p:clrMapOvr>
    <a:masterClrMapping/>
  </p:clrMapOvr>
  <p:transition>
    <p:wipe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62271" y="1923678"/>
            <a:ext cx="3694601" cy="487506"/>
          </a:xfrm>
          <a:prstGeom prst="rect">
            <a:avLst/>
          </a:prstGeom>
        </p:spPr>
        <p:txBody>
          <a:bodyPr wrap="none">
            <a:spAutoFit/>
          </a:bodyPr>
          <a:lstStyle/>
          <a:p>
            <a:pPr marL="6350" marR="1151890" indent="-6350" algn="r" rtl="1">
              <a:lnSpc>
                <a:spcPct val="107000"/>
              </a:lnSpc>
            </a:pPr>
            <a:r>
              <a:rPr lang="ar-SA" sz="2400" b="1" dirty="0">
                <a:solidFill>
                  <a:srgbClr val="0070C0"/>
                </a:solidFill>
                <a:latin typeface="Calibri" panose="020F0502020204030204" pitchFamily="34" charset="0"/>
                <a:ea typeface="Times New Roman" panose="02020603050405020304" pitchFamily="18" charset="0"/>
                <a:cs typeface="Adobe Arabic" pitchFamily="18" charset="-78"/>
              </a:rPr>
              <a:t>تقسیمات الأسھم وتعریفاتھا </a:t>
            </a:r>
            <a:r>
              <a:rPr lang="ar-SA" sz="2400" b="1" i="1" dirty="0">
                <a:solidFill>
                  <a:srgbClr val="0070C0"/>
                </a:solidFill>
                <a:latin typeface="Calibri" panose="020F0502020204030204" pitchFamily="34" charset="0"/>
                <a:ea typeface="Times New Roman" panose="02020603050405020304" pitchFamily="18" charset="0"/>
                <a:cs typeface="Adobe Arabic" pitchFamily="18" charset="-78"/>
              </a:rPr>
              <a:t> </a:t>
            </a:r>
            <a:endParaRPr lang="en-US" sz="1200" b="1"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p:nvPr/>
        </p:nvPicPr>
        <p:blipFill>
          <a:blip r:embed="rId2">
            <a:extLst>
              <a:ext uri="{28A0092B-C50C-407E-A947-70E740481C1C}">
                <a14:useLocalDpi xmlns:a14="http://schemas.microsoft.com/office/drawing/2010/main" val="0"/>
              </a:ext>
            </a:extLst>
          </a:blip>
          <a:stretch>
            <a:fillRect/>
          </a:stretch>
        </p:blipFill>
        <p:spPr>
          <a:xfrm>
            <a:off x="899592" y="267494"/>
            <a:ext cx="4680520" cy="4680520"/>
          </a:xfrm>
          <a:prstGeom prst="rect">
            <a:avLst/>
          </a:prstGeom>
        </p:spPr>
      </p:pic>
    </p:spTree>
    <p:extLst>
      <p:ext uri="{BB962C8B-B14F-4D97-AF65-F5344CB8AC3E}">
        <p14:creationId xmlns:p14="http://schemas.microsoft.com/office/powerpoint/2010/main" val="2914491323"/>
      </p:ext>
    </p:extLst>
  </p:cSld>
  <p:clrMapOvr>
    <a:masterClrMapping/>
  </p:clrMapOvr>
  <p:transition>
    <p:wipe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39598" y="1851670"/>
            <a:ext cx="4145044" cy="668645"/>
          </a:xfrm>
          <a:prstGeom prst="rect">
            <a:avLst/>
          </a:prstGeom>
        </p:spPr>
        <p:txBody>
          <a:bodyPr wrap="none">
            <a:spAutoFit/>
          </a:bodyPr>
          <a:lstStyle/>
          <a:p>
            <a:pPr marR="1532890" algn="just" rtl="1">
              <a:lnSpc>
                <a:spcPct val="145000"/>
              </a:lnSpc>
              <a:spcAft>
                <a:spcPts val="5"/>
              </a:spcAft>
            </a:pPr>
            <a:r>
              <a:rPr lang="ar-SA" sz="2800" b="1" dirty="0">
                <a:solidFill>
                  <a:srgbClr val="0070C0"/>
                </a:solidFill>
                <a:latin typeface="Calibri" panose="020F0502020204030204" pitchFamily="34" charset="0"/>
                <a:ea typeface="Times New Roman" panose="02020603050405020304" pitchFamily="18" charset="0"/>
                <a:cs typeface="Adobe Arabic" pitchFamily="18" charset="-78"/>
              </a:rPr>
              <a:t>الفرق بین السھم والسند  </a:t>
            </a:r>
            <a:endParaRPr lang="en-US" sz="1600" dirty="0">
              <a:effectLst/>
              <a:latin typeface="Calibri" panose="020F0502020204030204" pitchFamily="34" charset="0"/>
              <a:ea typeface="Calibri" panose="020F0502020204030204" pitchFamily="34" charset="0"/>
              <a:cs typeface="Adobe Arabic" pitchFamily="18" charset="-78"/>
            </a:endParaRPr>
          </a:p>
        </p:txBody>
      </p:sp>
      <p:pic>
        <p:nvPicPr>
          <p:cNvPr id="4" name="Picture 3"/>
          <p:cNvPicPr>
            <a:picLocks noChangeAspect="1"/>
          </p:cNvPicPr>
          <p:nvPr/>
        </p:nvPicPr>
        <p:blipFill>
          <a:blip r:embed="rId2"/>
          <a:stretch>
            <a:fillRect/>
          </a:stretch>
        </p:blipFill>
        <p:spPr>
          <a:xfrm>
            <a:off x="-108520" y="339502"/>
            <a:ext cx="5184576" cy="4955559"/>
          </a:xfrm>
          <a:prstGeom prst="rect">
            <a:avLst/>
          </a:prstGeom>
        </p:spPr>
      </p:pic>
    </p:spTree>
    <p:extLst>
      <p:ext uri="{BB962C8B-B14F-4D97-AF65-F5344CB8AC3E}">
        <p14:creationId xmlns:p14="http://schemas.microsoft.com/office/powerpoint/2010/main" val="3337665501"/>
      </p:ext>
    </p:extLst>
  </p:cSld>
  <p:clrMapOvr>
    <a:masterClrMapping/>
  </p:clrMapOvr>
  <p:transition>
    <p:wipe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99490" y="555526"/>
            <a:ext cx="1297150" cy="769441"/>
          </a:xfrm>
          <a:prstGeom prst="rect">
            <a:avLst/>
          </a:prstGeom>
        </p:spPr>
        <p:txBody>
          <a:bodyPr wrap="none">
            <a:spAutoFit/>
          </a:bodyPr>
          <a:lstStyle/>
          <a:p>
            <a:pPr lvl="0" algn="ctr"/>
            <a:r>
              <a:rPr lang="ar-JO" sz="4400" b="1" dirty="0" smtClean="0">
                <a:solidFill>
                  <a:srgbClr val="002060"/>
                </a:solidFill>
                <a:latin typeface="Adobe Arabic" pitchFamily="18" charset="-78"/>
                <a:ea typeface="+mn-ea"/>
                <a:cs typeface="Adobe Arabic" pitchFamily="18" charset="-78"/>
              </a:rPr>
              <a:t>ا</a:t>
            </a:r>
            <a:r>
              <a:rPr lang="ar-EG" sz="4400" b="1" dirty="0" err="1" smtClean="0">
                <a:solidFill>
                  <a:srgbClr val="002060"/>
                </a:solidFill>
                <a:latin typeface="Adobe Arabic" pitchFamily="18" charset="-78"/>
                <a:ea typeface="+mn-ea"/>
                <a:cs typeface="Adobe Arabic" pitchFamily="18" charset="-78"/>
              </a:rPr>
              <a:t>ستراحة</a:t>
            </a:r>
            <a:endParaRPr lang="ar-EG" sz="4400" b="1" dirty="0">
              <a:solidFill>
                <a:srgbClr val="002060"/>
              </a:solidFill>
              <a:latin typeface="Adobe Arabic" pitchFamily="18" charset="-78"/>
              <a:ea typeface="+mn-ea"/>
              <a:cs typeface="Adobe Arabic" pitchFamily="18" charset="-78"/>
            </a:endParaRPr>
          </a:p>
        </p:txBody>
      </p:sp>
      <p:pic>
        <p:nvPicPr>
          <p:cNvPr id="10244" name="Picture 4" descr="5 ACE TIME for Break Wall Poster of 300 GSM (12X18) Without Frame:  Amazon.in: Home &amp; Kitch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873" y="1319574"/>
            <a:ext cx="3456384" cy="3319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5397613"/>
      </p:ext>
    </p:extLst>
  </p:cSld>
  <p:clrMapOvr>
    <a:masterClrMapping/>
  </p:clrMapOvr>
  <p:transition>
    <p:wipe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11133" y="2211710"/>
            <a:ext cx="4482516" cy="910516"/>
          </a:xfrm>
          <a:prstGeom prst="rect">
            <a:avLst/>
          </a:prstGeom>
        </p:spPr>
        <p:txBody>
          <a:bodyPr wrap="square" lIns="68589" tIns="34295" rIns="68589" bIns="34295">
            <a:spAutoFit/>
          </a:bodyPr>
          <a:lstStyle/>
          <a:p>
            <a:pPr marL="342900" lvl="0" indent="-342900" algn="r" rtl="1">
              <a:spcAft>
                <a:spcPts val="800"/>
              </a:spcAft>
              <a:buClr>
                <a:srgbClr val="C00000"/>
              </a:buClr>
              <a:buFont typeface="Symbol" panose="05050102010706020507" pitchFamily="18" charset="2"/>
              <a:buChar char=""/>
            </a:pPr>
            <a:r>
              <a:rPr lang="ar-EG" sz="2400" b="1" dirty="0">
                <a:latin typeface="Adobe Arabic" pitchFamily="18" charset="-78"/>
                <a:ea typeface="Times New Roman" panose="02020603050405020304" pitchFamily="18" charset="0"/>
                <a:cs typeface="Adobe Arabic" pitchFamily="18" charset="-78"/>
              </a:rPr>
              <a:t>تقسیمات السندات </a:t>
            </a:r>
            <a:endParaRPr lang="en-US" sz="2400" dirty="0">
              <a:latin typeface="Adobe Arabic" pitchFamily="18" charset="-78"/>
              <a:cs typeface="Adobe Arabic" pitchFamily="18" charset="-78"/>
            </a:endParaRPr>
          </a:p>
          <a:p>
            <a:pPr marL="342900" lvl="0" indent="-342900" algn="r" rtl="1">
              <a:spcAft>
                <a:spcPts val="800"/>
              </a:spcAft>
              <a:buClr>
                <a:srgbClr val="C00000"/>
              </a:buClr>
              <a:buFont typeface="Symbol" panose="05050102010706020507" pitchFamily="18" charset="2"/>
              <a:buChar char=""/>
            </a:pPr>
            <a:r>
              <a:rPr lang="ar-EG" sz="2400" b="1" dirty="0">
                <a:latin typeface="Adobe Arabic" pitchFamily="18" charset="-78"/>
                <a:ea typeface="Times New Roman" panose="02020603050405020304" pitchFamily="18" charset="0"/>
                <a:cs typeface="Adobe Arabic" pitchFamily="18" charset="-78"/>
              </a:rPr>
              <a:t>دوره </a:t>
            </a:r>
            <a:r>
              <a:rPr lang="ar-EG" sz="2400" b="1" dirty="0" smtClean="0">
                <a:latin typeface="Adobe Arabic" pitchFamily="18" charset="-78"/>
                <a:ea typeface="Times New Roman" panose="02020603050405020304" pitchFamily="18" charset="0"/>
                <a:cs typeface="Adobe Arabic" pitchFamily="18" charset="-78"/>
              </a:rPr>
              <a:t>الأسواق </a:t>
            </a:r>
            <a:r>
              <a:rPr lang="ar-EG" sz="2400" b="1" dirty="0">
                <a:latin typeface="Adobe Arabic" pitchFamily="18" charset="-78"/>
                <a:ea typeface="Times New Roman" panose="02020603050405020304" pitchFamily="18" charset="0"/>
                <a:cs typeface="Adobe Arabic" pitchFamily="18" charset="-78"/>
              </a:rPr>
              <a:t>المالية في نظر الاقتصاديين الليبراليين</a:t>
            </a:r>
            <a:endParaRPr lang="en-US" sz="2400" dirty="0">
              <a:effectLst/>
              <a:latin typeface="Adobe Arabic" pitchFamily="18" charset="-78"/>
              <a:cs typeface="Adobe Arabic" pitchFamily="18" charset="-78"/>
            </a:endParaRPr>
          </a:p>
        </p:txBody>
      </p:sp>
      <p:sp>
        <p:nvSpPr>
          <p:cNvPr id="3" name="Down Ribbon 2"/>
          <p:cNvSpPr/>
          <p:nvPr/>
        </p:nvSpPr>
        <p:spPr>
          <a:xfrm>
            <a:off x="3347864" y="658314"/>
            <a:ext cx="5209055" cy="1193355"/>
          </a:xfrm>
          <a:prstGeom prst="ribbon">
            <a:avLst/>
          </a:prstGeom>
          <a:solidFill>
            <a:schemeClr val="accent6">
              <a:lumMod val="20000"/>
              <a:lumOff val="80000"/>
            </a:schemeClr>
          </a:solidFill>
        </p:spPr>
        <p:style>
          <a:lnRef idx="3">
            <a:schemeClr val="lt1"/>
          </a:lnRef>
          <a:fillRef idx="1">
            <a:schemeClr val="accent1"/>
          </a:fillRef>
          <a:effectRef idx="1">
            <a:schemeClr val="accent1"/>
          </a:effectRef>
          <a:fontRef idx="minor">
            <a:schemeClr val="lt1"/>
          </a:fontRef>
        </p:style>
        <p:txBody>
          <a:bodyPr lIns="68589" tIns="34295" rIns="68589" bIns="34295" rtlCol="1" anchor="ctr"/>
          <a:lstStyle/>
          <a:p>
            <a:pPr lvl="0" algn="ctr"/>
            <a:r>
              <a:rPr lang="ar-EG" sz="2700" b="1" dirty="0">
                <a:ln w="1905"/>
                <a:solidFill>
                  <a:schemeClr val="accent6">
                    <a:lumMod val="50000"/>
                  </a:schemeClr>
                </a:solidFill>
                <a:effectLst>
                  <a:innerShdw blurRad="69850" dist="43180" dir="5400000">
                    <a:srgbClr val="000000">
                      <a:alpha val="65000"/>
                    </a:srgbClr>
                  </a:innerShdw>
                </a:effectLst>
                <a:latin typeface="Adobe Arabic" pitchFamily="18" charset="-78"/>
                <a:cs typeface="Adobe Arabic" pitchFamily="18" charset="-78"/>
              </a:rPr>
              <a:t>الجلسة الثانية</a:t>
            </a:r>
            <a:endParaRPr lang="en-US" sz="2700" b="1" dirty="0">
              <a:ln w="1905"/>
              <a:solidFill>
                <a:schemeClr val="accent6">
                  <a:lumMod val="50000"/>
                </a:schemeClr>
              </a:solidFill>
              <a:effectLst>
                <a:innerShdw blurRad="69850" dist="43180" dir="5400000">
                  <a:srgbClr val="000000">
                    <a:alpha val="65000"/>
                  </a:srgbClr>
                </a:innerShdw>
              </a:effectLst>
              <a:latin typeface="Adobe Arabic" pitchFamily="18" charset="-78"/>
            </a:endParaRPr>
          </a:p>
        </p:txBody>
      </p:sp>
      <p:pic>
        <p:nvPicPr>
          <p:cNvPr id="10242" name="Picture 2" descr="File:GO! logo (Pink version).png - Wikimedia Comm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415421">
            <a:off x="933116" y="2124396"/>
            <a:ext cx="2148250" cy="13070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2772487"/>
      </p:ext>
    </p:extLst>
  </p:cSld>
  <p:clrMapOvr>
    <a:masterClrMapping/>
  </p:clrMapOvr>
  <p:transition>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Ribbon 2"/>
          <p:cNvSpPr/>
          <p:nvPr/>
        </p:nvSpPr>
        <p:spPr>
          <a:xfrm>
            <a:off x="3635896" y="627535"/>
            <a:ext cx="4951915" cy="1296144"/>
          </a:xfrm>
          <a:prstGeom prst="ribbon">
            <a:avLst/>
          </a:prstGeom>
          <a:solidFill>
            <a:schemeClr val="accent6">
              <a:lumMod val="40000"/>
              <a:lumOff val="60000"/>
            </a:schemeClr>
          </a:solidFill>
        </p:spPr>
        <p:style>
          <a:lnRef idx="3">
            <a:schemeClr val="lt1"/>
          </a:lnRef>
          <a:fillRef idx="1">
            <a:schemeClr val="accent1"/>
          </a:fillRef>
          <a:effectRef idx="1">
            <a:schemeClr val="accent1"/>
          </a:effectRef>
          <a:fontRef idx="minor">
            <a:schemeClr val="lt1"/>
          </a:fontRef>
        </p:style>
        <p:txBody>
          <a:bodyPr lIns="68589" tIns="34295" rIns="68589" bIns="34295" rtlCol="1" anchor="ctr"/>
          <a:lstStyle/>
          <a:p>
            <a:pPr lvl="0" algn="ctr"/>
            <a:r>
              <a:rPr lang="ar-EG" sz="2700" b="1" dirty="0">
                <a:ln w="1905"/>
                <a:solidFill>
                  <a:schemeClr val="accent6">
                    <a:lumMod val="50000"/>
                  </a:schemeClr>
                </a:solidFill>
                <a:effectLst>
                  <a:innerShdw blurRad="69850" dist="43180" dir="5400000">
                    <a:srgbClr val="000000">
                      <a:alpha val="65000"/>
                    </a:srgbClr>
                  </a:innerShdw>
                </a:effectLst>
                <a:latin typeface="Adobe Arabic" pitchFamily="18" charset="-78"/>
                <a:cs typeface="Adobe Arabic" pitchFamily="18" charset="-78"/>
              </a:rPr>
              <a:t>الجلسة </a:t>
            </a:r>
            <a:r>
              <a:rPr lang="ar-EG" sz="2700" b="1" dirty="0" smtClean="0">
                <a:ln w="1905"/>
                <a:solidFill>
                  <a:schemeClr val="accent6">
                    <a:lumMod val="50000"/>
                  </a:schemeClr>
                </a:solidFill>
                <a:effectLst>
                  <a:innerShdw blurRad="69850" dist="43180" dir="5400000">
                    <a:srgbClr val="000000">
                      <a:alpha val="65000"/>
                    </a:srgbClr>
                  </a:innerShdw>
                </a:effectLst>
                <a:latin typeface="Adobe Arabic" pitchFamily="18" charset="-78"/>
                <a:cs typeface="Adobe Arabic" pitchFamily="18" charset="-78"/>
              </a:rPr>
              <a:t>الأول</a:t>
            </a:r>
            <a:r>
              <a:rPr lang="ar-JO" sz="2700" b="1" dirty="0" smtClean="0">
                <a:ln w="1905"/>
                <a:solidFill>
                  <a:schemeClr val="accent6">
                    <a:lumMod val="50000"/>
                  </a:schemeClr>
                </a:solidFill>
                <a:effectLst>
                  <a:innerShdw blurRad="69850" dist="43180" dir="5400000">
                    <a:srgbClr val="000000">
                      <a:alpha val="65000"/>
                    </a:srgbClr>
                  </a:innerShdw>
                </a:effectLst>
                <a:latin typeface="Adobe Arabic" pitchFamily="18" charset="-78"/>
                <a:cs typeface="Adobe Arabic" pitchFamily="18" charset="-78"/>
              </a:rPr>
              <a:t>ى</a:t>
            </a:r>
            <a:endParaRPr lang="en-US" sz="2700" b="1" dirty="0">
              <a:ln w="1905"/>
              <a:solidFill>
                <a:schemeClr val="accent6">
                  <a:lumMod val="50000"/>
                </a:schemeClr>
              </a:solidFill>
              <a:effectLst>
                <a:innerShdw blurRad="69850" dist="43180" dir="5400000">
                  <a:srgbClr val="000000">
                    <a:alpha val="65000"/>
                  </a:srgbClr>
                </a:innerShdw>
              </a:effectLst>
              <a:latin typeface="Adobe Arabic" pitchFamily="18"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139702"/>
            <a:ext cx="2773285" cy="15811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563888" y="2088462"/>
            <a:ext cx="4570809" cy="1361921"/>
          </a:xfrm>
          <a:prstGeom prst="rect">
            <a:avLst/>
          </a:prstGeom>
        </p:spPr>
        <p:txBody>
          <a:bodyPr lIns="68589" tIns="34295" rIns="68589" bIns="34295">
            <a:spAutoFit/>
          </a:bodyPr>
          <a:lstStyle/>
          <a:p>
            <a:pPr marL="342946" indent="-342946" algn="r" rtl="1">
              <a:buFont typeface="Wingdings" pitchFamily="2" charset="2"/>
              <a:buChar char="q"/>
            </a:pPr>
            <a:endParaRPr lang="ar-EG" sz="2100" b="1" dirty="0">
              <a:latin typeface="Adobe Arabic" pitchFamily="18" charset="-78"/>
              <a:cs typeface="Adobe Arabic" pitchFamily="18" charset="-78"/>
            </a:endParaRPr>
          </a:p>
          <a:p>
            <a:pPr marL="342946" indent="-342946" algn="r" rtl="1">
              <a:buFont typeface="Wingdings" pitchFamily="2" charset="2"/>
              <a:buChar char="q"/>
            </a:pPr>
            <a:r>
              <a:rPr lang="ar-EG" sz="2100" b="1" dirty="0" smtClean="0">
                <a:latin typeface="Adobe Arabic" pitchFamily="18" charset="-78"/>
                <a:cs typeface="Adobe Arabic" pitchFamily="18" charset="-78"/>
              </a:rPr>
              <a:t>السوق </a:t>
            </a:r>
            <a:r>
              <a:rPr lang="ar-EG" sz="2100" b="1" dirty="0">
                <a:latin typeface="Adobe Arabic" pitchFamily="18" charset="-78"/>
                <a:cs typeface="Adobe Arabic" pitchFamily="18" charset="-78"/>
              </a:rPr>
              <a:t>المالي</a:t>
            </a:r>
          </a:p>
          <a:p>
            <a:pPr marL="342946" indent="-342946" algn="r" rtl="1">
              <a:buFont typeface="Wingdings" pitchFamily="2" charset="2"/>
              <a:buChar char="q"/>
            </a:pPr>
            <a:r>
              <a:rPr lang="ar-EG" sz="2100" b="1" dirty="0" smtClean="0">
                <a:latin typeface="Adobe Arabic" pitchFamily="18" charset="-78"/>
                <a:cs typeface="Adobe Arabic" pitchFamily="18" charset="-78"/>
              </a:rPr>
              <a:t>التطور </a:t>
            </a:r>
            <a:r>
              <a:rPr lang="ar-EG" sz="2100" b="1" dirty="0">
                <a:latin typeface="Adobe Arabic" pitchFamily="18" charset="-78"/>
                <a:cs typeface="Adobe Arabic" pitchFamily="18" charset="-78"/>
              </a:rPr>
              <a:t>التاريخي للسوق المالي </a:t>
            </a:r>
          </a:p>
          <a:p>
            <a:pPr marL="342946" indent="-342946" algn="r" rtl="1">
              <a:buFont typeface="Wingdings" pitchFamily="2" charset="2"/>
              <a:buChar char="q"/>
            </a:pPr>
            <a:r>
              <a:rPr lang="ar-EG" sz="2100" b="1" dirty="0" smtClean="0">
                <a:latin typeface="Adobe Arabic" pitchFamily="18" charset="-78"/>
                <a:cs typeface="Adobe Arabic" pitchFamily="18" charset="-78"/>
              </a:rPr>
              <a:t>مفهوم </a:t>
            </a:r>
            <a:r>
              <a:rPr lang="ar-EG" sz="2100" b="1" dirty="0" smtClean="0">
                <a:latin typeface="Adobe Arabic" pitchFamily="18" charset="-78"/>
                <a:cs typeface="Adobe Arabic" pitchFamily="18" charset="-78"/>
              </a:rPr>
              <a:t>الأسهم </a:t>
            </a:r>
            <a:r>
              <a:rPr lang="ar-EG" sz="2100" b="1" dirty="0" smtClean="0">
                <a:latin typeface="Adobe Arabic" pitchFamily="18" charset="-78"/>
                <a:cs typeface="Adobe Arabic" pitchFamily="18" charset="-78"/>
              </a:rPr>
              <a:t>والسندات</a:t>
            </a:r>
            <a:endParaRPr lang="ar-EG" sz="2100" b="1" dirty="0">
              <a:latin typeface="Adobe Arabic" pitchFamily="18" charset="-78"/>
              <a:cs typeface="Adobe Arabic" pitchFamily="18" charset="-78"/>
            </a:endParaRPr>
          </a:p>
        </p:txBody>
      </p:sp>
    </p:spTree>
    <p:extLst>
      <p:ext uri="{BB962C8B-B14F-4D97-AF65-F5344CB8AC3E}">
        <p14:creationId xmlns:p14="http://schemas.microsoft.com/office/powerpoint/2010/main" val="2916615122"/>
      </p:ext>
    </p:extLst>
  </p:cSld>
  <p:clrMapOvr>
    <a:masterClrMapping/>
  </p:clrMapOvr>
  <p:transition>
    <p:wipe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47864" y="1203598"/>
            <a:ext cx="5184576" cy="1893852"/>
          </a:xfrm>
          <a:prstGeom prst="rect">
            <a:avLst/>
          </a:prstGeom>
        </p:spPr>
        <p:txBody>
          <a:bodyPr wrap="square">
            <a:spAutoFit/>
          </a:bodyPr>
          <a:lstStyle/>
          <a:p>
            <a:pPr algn="just" rtl="1">
              <a:lnSpc>
                <a:spcPct val="115000"/>
              </a:lnSpc>
              <a:spcAft>
                <a:spcPts val="800"/>
              </a:spcAft>
            </a:pPr>
            <a:r>
              <a:rPr lang="ar-EG" sz="2400" b="1" dirty="0">
                <a:solidFill>
                  <a:srgbClr val="C00000"/>
                </a:solidFill>
                <a:latin typeface="Calibri" panose="020F0502020204030204" pitchFamily="34" charset="0"/>
                <a:ea typeface="Times New Roman" panose="02020603050405020304" pitchFamily="18" charset="0"/>
                <a:cs typeface="Adobe Arabic" pitchFamily="18" charset="-78"/>
              </a:rPr>
              <a:t>تقسیمات السندات  </a:t>
            </a:r>
            <a:endParaRPr lang="ar-EG" sz="2400" dirty="0" smtClean="0">
              <a:latin typeface="Calibri" panose="020F0502020204030204" pitchFamily="34" charset="0"/>
              <a:ea typeface="Times New Roman" panose="02020603050405020304" pitchFamily="18" charset="0"/>
              <a:cs typeface="Adobe Arabic" pitchFamily="18" charset="-78"/>
            </a:endParaRPr>
          </a:p>
          <a:p>
            <a:pPr algn="just" rtl="1">
              <a:lnSpc>
                <a:spcPct val="115000"/>
              </a:lnSpc>
              <a:spcAft>
                <a:spcPts val="800"/>
              </a:spcAft>
            </a:pPr>
            <a:r>
              <a:rPr lang="ar-SA" sz="2400" b="1" dirty="0" smtClean="0">
                <a:latin typeface="Calibri" panose="020F0502020204030204" pitchFamily="34" charset="0"/>
                <a:ea typeface="Times New Roman" panose="02020603050405020304" pitchFamily="18" charset="0"/>
                <a:cs typeface="Adobe Arabic" pitchFamily="18" charset="-78"/>
              </a:rPr>
              <a:t>تنقسم </a:t>
            </a:r>
            <a:r>
              <a:rPr lang="ar-SA" sz="2400" b="1" dirty="0">
                <a:latin typeface="Calibri" panose="020F0502020204030204" pitchFamily="34" charset="0"/>
                <a:ea typeface="Times New Roman" panose="02020603050405020304" pitchFamily="18" charset="0"/>
                <a:cs typeface="Adobe Arabic" pitchFamily="18" charset="-78"/>
              </a:rPr>
              <a:t>السندات إلى أنواع عدیدة  سواءً بحسب الجھة المصدرة للسند، أو </a:t>
            </a:r>
            <a:r>
              <a:rPr lang="ar-SA" sz="2400" b="1" dirty="0" smtClean="0">
                <a:latin typeface="Calibri" panose="020F0502020204030204" pitchFamily="34" charset="0"/>
                <a:ea typeface="Times New Roman" panose="02020603050405020304" pitchFamily="18" charset="0"/>
                <a:cs typeface="Adobe Arabic" pitchFamily="18" charset="-78"/>
              </a:rPr>
              <a:t>آجال</a:t>
            </a:r>
            <a:r>
              <a:rPr lang="ar-JO" sz="2400" b="1" dirty="0" smtClean="0">
                <a:latin typeface="Calibri" panose="020F0502020204030204" pitchFamily="34" charset="0"/>
                <a:ea typeface="Times New Roman" panose="02020603050405020304" pitchFamily="18" charset="0"/>
                <a:cs typeface="Adobe Arabic" pitchFamily="18" charset="-78"/>
              </a:rPr>
              <a:t> ا</a:t>
            </a:r>
            <a:r>
              <a:rPr lang="ar-SA" sz="2400" b="1" dirty="0" smtClean="0">
                <a:latin typeface="Calibri" panose="020F0502020204030204" pitchFamily="34" charset="0"/>
                <a:ea typeface="Times New Roman" panose="02020603050405020304" pitchFamily="18" charset="0"/>
                <a:cs typeface="Adobe Arabic" pitchFamily="18" charset="-78"/>
              </a:rPr>
              <a:t>لاستحقاق </a:t>
            </a:r>
            <a:r>
              <a:rPr lang="ar-SA" sz="2400" b="1" dirty="0">
                <a:latin typeface="Calibri" panose="020F0502020204030204" pitchFamily="34" charset="0"/>
                <a:ea typeface="Times New Roman" panose="02020603050405020304" pitchFamily="18" charset="0"/>
                <a:cs typeface="Adobe Arabic" pitchFamily="18" charset="-78"/>
              </a:rPr>
              <a:t>،  أو  المالك للسند  ،أو مدى توفر ضمانات لإصدار ھذه السندات،  أوبحسب إمكانیة الاستدعاء </a:t>
            </a:r>
            <a:r>
              <a:rPr lang="ar-SA" sz="1800" b="1" dirty="0">
                <a:latin typeface="Calibri" panose="020F0502020204030204" pitchFamily="34" charset="0"/>
                <a:ea typeface="Times New Roman" panose="02020603050405020304" pitchFamily="18" charset="0"/>
                <a:cs typeface="Adobe Arabic" pitchFamily="18" charset="-78"/>
              </a:rPr>
              <a:t>. </a:t>
            </a:r>
            <a:endParaRPr lang="en-US" sz="11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409" y="1779662"/>
            <a:ext cx="2983551" cy="19956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730584280"/>
      </p:ext>
    </p:extLst>
  </p:cSld>
  <p:clrMapOvr>
    <a:masterClrMapping/>
  </p:clrMapOvr>
  <p:transition>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4325" y="2139702"/>
            <a:ext cx="3827009" cy="619272"/>
          </a:xfrm>
          <a:prstGeom prst="rect">
            <a:avLst/>
          </a:prstGeom>
        </p:spPr>
        <p:txBody>
          <a:bodyPr wrap="none">
            <a:spAutoFit/>
          </a:bodyPr>
          <a:lstStyle/>
          <a:p>
            <a:pPr marL="420370" marR="1532890" indent="-5080" algn="r" rtl="1">
              <a:lnSpc>
                <a:spcPct val="107000"/>
              </a:lnSpc>
              <a:spcAft>
                <a:spcPts val="5"/>
              </a:spcAft>
            </a:pPr>
            <a:r>
              <a:rPr lang="ar-SA" sz="3200" b="1" dirty="0">
                <a:solidFill>
                  <a:srgbClr val="0070C0"/>
                </a:solidFill>
                <a:latin typeface="Calibri" panose="020F0502020204030204" pitchFamily="34" charset="0"/>
                <a:ea typeface="Times New Roman" panose="02020603050405020304" pitchFamily="18" charset="0"/>
                <a:cs typeface="Adobe Arabic" pitchFamily="18" charset="-78"/>
              </a:rPr>
              <a:t>أنواع السندات  </a:t>
            </a:r>
            <a:endParaRPr lang="en-US" sz="18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stretch>
            <a:fillRect/>
          </a:stretch>
        </p:blipFill>
        <p:spPr>
          <a:xfrm>
            <a:off x="899592" y="267494"/>
            <a:ext cx="4968552" cy="4980645"/>
          </a:xfrm>
          <a:prstGeom prst="rect">
            <a:avLst/>
          </a:prstGeom>
        </p:spPr>
      </p:pic>
    </p:spTree>
    <p:extLst>
      <p:ext uri="{BB962C8B-B14F-4D97-AF65-F5344CB8AC3E}">
        <p14:creationId xmlns:p14="http://schemas.microsoft.com/office/powerpoint/2010/main" val="3551887820"/>
      </p:ext>
    </p:extLst>
  </p:cSld>
  <p:clrMapOvr>
    <a:masterClrMapping/>
  </p:clrMapOvr>
  <p:transition>
    <p:wipe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39752" y="267494"/>
            <a:ext cx="4400260" cy="4608512"/>
          </a:xfrm>
          <a:prstGeom prst="rect">
            <a:avLst/>
          </a:prstGeom>
        </p:spPr>
      </p:pic>
    </p:spTree>
    <p:extLst>
      <p:ext uri="{BB962C8B-B14F-4D97-AF65-F5344CB8AC3E}">
        <p14:creationId xmlns:p14="http://schemas.microsoft.com/office/powerpoint/2010/main" val="3203317045"/>
      </p:ext>
    </p:extLst>
  </p:cSld>
  <p:clrMapOvr>
    <a:masterClrMapping/>
  </p:clrMapOvr>
  <p:transition>
    <p:wipe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15816" y="555526"/>
            <a:ext cx="5526360" cy="3857466"/>
          </a:xfrm>
          <a:prstGeom prst="rect">
            <a:avLst/>
          </a:prstGeom>
        </p:spPr>
        <p:txBody>
          <a:bodyPr wrap="square">
            <a:spAutoFit/>
          </a:bodyPr>
          <a:lstStyle/>
          <a:p>
            <a:pPr algn="just" rtl="1">
              <a:spcAft>
                <a:spcPts val="800"/>
              </a:spcAft>
            </a:pPr>
            <a:r>
              <a:rPr lang="ar-EG" sz="1800" b="1" dirty="0">
                <a:solidFill>
                  <a:srgbClr val="C00000"/>
                </a:solidFill>
                <a:latin typeface="Calibri" panose="020F0502020204030204" pitchFamily="34" charset="0"/>
                <a:ea typeface="Times New Roman" panose="02020603050405020304" pitchFamily="18" charset="0"/>
                <a:cs typeface="Adobe Arabic" pitchFamily="18" charset="-78"/>
              </a:rPr>
              <a:t>دورها في نظر الاقتصاديين الليبراليين</a:t>
            </a:r>
            <a:endParaRPr lang="en-US" sz="1800" dirty="0">
              <a:latin typeface="Calibri" panose="020F0502020204030204" pitchFamily="34" charset="0"/>
              <a:ea typeface="Calibri" panose="020F0502020204030204" pitchFamily="34" charset="0"/>
              <a:cs typeface="Adobe Arabic" pitchFamily="18" charset="-78"/>
            </a:endParaRPr>
          </a:p>
          <a:p>
            <a:pPr algn="just" rtl="1">
              <a:spcAft>
                <a:spcPts val="800"/>
              </a:spcAft>
            </a:pPr>
            <a:r>
              <a:rPr lang="ar-EG" sz="1800" b="1" dirty="0">
                <a:latin typeface="Calibri" panose="020F0502020204030204" pitchFamily="34" charset="0"/>
                <a:ea typeface="Times New Roman" panose="02020603050405020304" pitchFamily="18" charset="0"/>
                <a:cs typeface="Adobe Arabic" pitchFamily="18" charset="-78"/>
              </a:rPr>
              <a:t>تأمين سيولة لتبادل </a:t>
            </a:r>
            <a:r>
              <a:rPr lang="ar-EG" sz="1800" b="1" dirty="0" smtClean="0">
                <a:latin typeface="Calibri" panose="020F0502020204030204" pitchFamily="34" charset="0"/>
                <a:ea typeface="Times New Roman" panose="02020603050405020304" pitchFamily="18" charset="0"/>
                <a:cs typeface="Adobe Arabic" pitchFamily="18" charset="-78"/>
              </a:rPr>
              <a:t>الأسهم </a:t>
            </a:r>
            <a:r>
              <a:rPr lang="ar-EG" sz="1800" b="1" dirty="0">
                <a:latin typeface="Calibri" panose="020F0502020204030204" pitchFamily="34" charset="0"/>
                <a:ea typeface="Times New Roman" panose="02020603050405020304" pitchFamily="18" charset="0"/>
                <a:cs typeface="Adobe Arabic" pitchFamily="18" charset="-78"/>
              </a:rPr>
              <a:t>المطروحة في السوق الأولية</a:t>
            </a:r>
            <a:endParaRPr lang="en-US" sz="1800" dirty="0">
              <a:latin typeface="Calibri" panose="020F0502020204030204" pitchFamily="34" charset="0"/>
              <a:ea typeface="Calibri" panose="020F0502020204030204" pitchFamily="34" charset="0"/>
              <a:cs typeface="Adobe Arabic" pitchFamily="18" charset="-78"/>
            </a:endParaRPr>
          </a:p>
          <a:p>
            <a:pPr algn="just" rtl="1">
              <a:spcAft>
                <a:spcPts val="800"/>
              </a:spcAft>
            </a:pPr>
            <a:r>
              <a:rPr lang="ar-EG" sz="1800" b="1" dirty="0">
                <a:latin typeface="Calibri" panose="020F0502020204030204" pitchFamily="34" charset="0"/>
                <a:ea typeface="Times New Roman" panose="02020603050405020304" pitchFamily="18" charset="0"/>
                <a:cs typeface="Adobe Arabic" pitchFamily="18" charset="-78"/>
              </a:rPr>
              <a:t>حيث </a:t>
            </a:r>
            <a:r>
              <a:rPr lang="ar-EG" sz="1800" b="1" dirty="0" smtClean="0">
                <a:latin typeface="Calibri" panose="020F0502020204030204" pitchFamily="34" charset="0"/>
                <a:ea typeface="Times New Roman" panose="02020603050405020304" pitchFamily="18" charset="0"/>
                <a:cs typeface="Adobe Arabic" pitchFamily="18" charset="-78"/>
              </a:rPr>
              <a:t>أن </a:t>
            </a:r>
            <a:r>
              <a:rPr lang="ar-EG" sz="1800" b="1" dirty="0">
                <a:latin typeface="Calibri" panose="020F0502020204030204" pitchFamily="34" charset="0"/>
                <a:ea typeface="Times New Roman" panose="02020603050405020304" pitchFamily="18" charset="0"/>
                <a:cs typeface="Adobe Arabic" pitchFamily="18" charset="-78"/>
              </a:rPr>
              <a:t>المُكتتب على السهم، يستطيع بيع سهمه في سوق البورصة التي تسمى السوق الثانوية على أساس العرض والطلب، وقبل نشوء البورصة، كان أي شخص يريد بيع حصة له في شركة ما، يعلن عن ذلك عبر السماسرة والأصدقاء، بينما أصبح الآن قادرا على بيع أي حصة له –التي تدعى الآن أسهما- عبر تقنيات البورصة المعروفة</a:t>
            </a:r>
            <a:r>
              <a:rPr lang="en-US" sz="1800" b="1" dirty="0">
                <a:latin typeface="Adobe Arabic" pitchFamily="18" charset="-78"/>
                <a:ea typeface="Times New Roman" panose="02020603050405020304" pitchFamily="18" charset="0"/>
                <a:cs typeface="Adobe Arabic" pitchFamily="18" charset="-78"/>
              </a:rPr>
              <a:t>.</a:t>
            </a:r>
            <a:endParaRPr lang="en-US" sz="1800" dirty="0">
              <a:latin typeface="Calibri" panose="020F0502020204030204" pitchFamily="34" charset="0"/>
              <a:ea typeface="Calibri" panose="020F0502020204030204" pitchFamily="34" charset="0"/>
              <a:cs typeface="Adobe Arabic" pitchFamily="18" charset="-78"/>
            </a:endParaRPr>
          </a:p>
          <a:p>
            <a:pPr marL="285750" indent="-285750" algn="just" rtl="1">
              <a:spcAft>
                <a:spcPts val="800"/>
              </a:spcAft>
              <a:buFont typeface="Arial" panose="020B0604020202020204" pitchFamily="34" charset="0"/>
              <a:buChar char="•"/>
            </a:pPr>
            <a:r>
              <a:rPr lang="ar-EG" sz="1800" b="1" dirty="0">
                <a:latin typeface="Calibri" panose="020F0502020204030204" pitchFamily="34" charset="0"/>
                <a:ea typeface="Times New Roman" panose="02020603050405020304" pitchFamily="18" charset="0"/>
                <a:cs typeface="Adobe Arabic" pitchFamily="18" charset="-78"/>
              </a:rPr>
              <a:t>تسهيل جمع السيولة النقدية لنمو الشركات</a:t>
            </a:r>
            <a:endParaRPr lang="en-US" sz="1800" dirty="0">
              <a:latin typeface="Calibri" panose="020F0502020204030204" pitchFamily="34" charset="0"/>
              <a:ea typeface="Calibri" panose="020F0502020204030204" pitchFamily="34" charset="0"/>
              <a:cs typeface="Adobe Arabic" pitchFamily="18" charset="-78"/>
            </a:endParaRPr>
          </a:p>
          <a:p>
            <a:pPr marL="285750" indent="-285750" algn="just" rtl="1">
              <a:spcAft>
                <a:spcPts val="800"/>
              </a:spcAft>
              <a:buFont typeface="Arial" panose="020B0604020202020204" pitchFamily="34" charset="0"/>
              <a:buChar char="•"/>
            </a:pPr>
            <a:r>
              <a:rPr lang="ar-EG" sz="1800" b="1" dirty="0">
                <a:latin typeface="Calibri" panose="020F0502020204030204" pitchFamily="34" charset="0"/>
                <a:ea typeface="Times New Roman" panose="02020603050405020304" pitchFamily="18" charset="0"/>
                <a:cs typeface="Adobe Arabic" pitchFamily="18" charset="-78"/>
              </a:rPr>
              <a:t>تحفيز المدخرات نحو الاستثمار</a:t>
            </a:r>
            <a:endParaRPr lang="en-US" sz="1800" dirty="0">
              <a:latin typeface="Calibri" panose="020F0502020204030204" pitchFamily="34" charset="0"/>
              <a:ea typeface="Calibri" panose="020F0502020204030204" pitchFamily="34" charset="0"/>
              <a:cs typeface="Adobe Arabic" pitchFamily="18" charset="-78"/>
            </a:endParaRPr>
          </a:p>
          <a:p>
            <a:pPr marL="285750" indent="-285750" algn="just" rtl="1">
              <a:spcAft>
                <a:spcPts val="800"/>
              </a:spcAft>
              <a:buFont typeface="Arial" panose="020B0604020202020204" pitchFamily="34" charset="0"/>
              <a:buChar char="•"/>
            </a:pPr>
            <a:r>
              <a:rPr lang="ar-EG" sz="1800" b="1" dirty="0">
                <a:latin typeface="Calibri" panose="020F0502020204030204" pitchFamily="34" charset="0"/>
                <a:ea typeface="Times New Roman" panose="02020603050405020304" pitchFamily="18" charset="0"/>
                <a:cs typeface="Adobe Arabic" pitchFamily="18" charset="-78"/>
              </a:rPr>
              <a:t>إعادة توزيع الثروة</a:t>
            </a:r>
            <a:endParaRPr lang="en-US" sz="1800" dirty="0">
              <a:latin typeface="Calibri" panose="020F0502020204030204" pitchFamily="34" charset="0"/>
              <a:ea typeface="Calibri" panose="020F0502020204030204" pitchFamily="34" charset="0"/>
              <a:cs typeface="Adobe Arabic" pitchFamily="18" charset="-78"/>
            </a:endParaRPr>
          </a:p>
          <a:p>
            <a:pPr marL="285750" indent="-285750" algn="just" rtl="1">
              <a:spcAft>
                <a:spcPts val="800"/>
              </a:spcAft>
              <a:buFont typeface="Arial" panose="020B0604020202020204" pitchFamily="34" charset="0"/>
              <a:buChar char="•"/>
            </a:pPr>
            <a:r>
              <a:rPr lang="ar-EG" sz="1800" b="1" dirty="0">
                <a:latin typeface="Calibri" panose="020F0502020204030204" pitchFamily="34" charset="0"/>
                <a:ea typeface="Times New Roman" panose="02020603050405020304" pitchFamily="18" charset="0"/>
                <a:cs typeface="Adobe Arabic" pitchFamily="18" charset="-78"/>
              </a:rPr>
              <a:t>تحفز حوكمة الشركات</a:t>
            </a:r>
            <a:endParaRPr lang="en-US" sz="1800" dirty="0">
              <a:latin typeface="Calibri" panose="020F0502020204030204" pitchFamily="34" charset="0"/>
              <a:ea typeface="Calibri" panose="020F0502020204030204" pitchFamily="34" charset="0"/>
              <a:cs typeface="Adobe Arabic" pitchFamily="18" charset="-78"/>
            </a:endParaRPr>
          </a:p>
          <a:p>
            <a:pPr marL="285750" indent="-285750" algn="just" rtl="1">
              <a:spcAft>
                <a:spcPts val="800"/>
              </a:spcAft>
              <a:buFont typeface="Arial" panose="020B0604020202020204" pitchFamily="34" charset="0"/>
              <a:buChar char="•"/>
            </a:pPr>
            <a:r>
              <a:rPr lang="ar-EG" sz="1800" b="1" dirty="0">
                <a:latin typeface="Calibri" panose="020F0502020204030204" pitchFamily="34" charset="0"/>
                <a:ea typeface="Times New Roman" panose="02020603050405020304" pitchFamily="18" charset="0"/>
                <a:cs typeface="Adobe Arabic" pitchFamily="18" charset="-78"/>
              </a:rPr>
              <a:t>تعد مؤشرات </a:t>
            </a:r>
            <a:r>
              <a:rPr lang="ar-EG" sz="1800" b="1" dirty="0" smtClean="0">
                <a:latin typeface="Calibri" panose="020F0502020204030204" pitchFamily="34" charset="0"/>
                <a:ea typeface="Times New Roman" panose="02020603050405020304" pitchFamily="18" charset="0"/>
                <a:cs typeface="Adobe Arabic" pitchFamily="18" charset="-78"/>
              </a:rPr>
              <a:t>الأسهم </a:t>
            </a:r>
            <a:r>
              <a:rPr lang="ar-EG" sz="1800" b="1" dirty="0">
                <a:latin typeface="Calibri" panose="020F0502020204030204" pitchFamily="34" charset="0"/>
                <a:ea typeface="Times New Roman" panose="02020603050405020304" pitchFamily="18" charset="0"/>
                <a:cs typeface="Adobe Arabic" pitchFamily="18" charset="-78"/>
              </a:rPr>
              <a:t>مقياسًا للأداء الاقتصادي</a:t>
            </a:r>
            <a:endParaRPr lang="en-US" sz="1800" dirty="0">
              <a:effectLst/>
              <a:latin typeface="Calibri" panose="020F0502020204030204" pitchFamily="34" charset="0"/>
              <a:ea typeface="Calibri" panose="020F0502020204030204" pitchFamily="34" charset="0"/>
              <a:cs typeface="Adobe Arabic" pitchFamily="18"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203598"/>
            <a:ext cx="2077791" cy="3219822"/>
          </a:xfrm>
          <a:prstGeom prst="rect">
            <a:avLst/>
          </a:prstGeom>
        </p:spPr>
      </p:pic>
    </p:spTree>
    <p:extLst>
      <p:ext uri="{BB962C8B-B14F-4D97-AF65-F5344CB8AC3E}">
        <p14:creationId xmlns:p14="http://schemas.microsoft.com/office/powerpoint/2010/main" val="1647169438"/>
      </p:ext>
    </p:extLst>
  </p:cSld>
  <p:clrMapOvr>
    <a:masterClrMapping/>
  </p:clrMapOvr>
  <p:transition>
    <p:wipe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75856" y="483518"/>
            <a:ext cx="5526360" cy="4308872"/>
          </a:xfrm>
          <a:prstGeom prst="rect">
            <a:avLst/>
          </a:prstGeom>
        </p:spPr>
        <p:txBody>
          <a:bodyPr wrap="square">
            <a:spAutoFit/>
          </a:bodyPr>
          <a:lstStyle/>
          <a:p>
            <a:pPr algn="just" rtl="1">
              <a:spcAft>
                <a:spcPts val="800"/>
              </a:spcAft>
            </a:pPr>
            <a:r>
              <a:rPr lang="ar-SA" sz="1800" dirty="0">
                <a:solidFill>
                  <a:schemeClr val="tx1"/>
                </a:solidFill>
                <a:latin typeface="Calibri" panose="020F0502020204030204" pitchFamily="34" charset="0"/>
                <a:ea typeface="Times New Roman" panose="02020603050405020304" pitchFamily="18" charset="0"/>
                <a:cs typeface="Adobe Arabic" pitchFamily="18" charset="-78"/>
              </a:rPr>
              <a:t>وهذا الأمر يتطلب توافر عدة سمات في سوق </a:t>
            </a:r>
            <a:r>
              <a:rPr lang="ar-SA" sz="1800" dirty="0" smtClean="0">
                <a:solidFill>
                  <a:schemeClr val="tx1"/>
                </a:solidFill>
                <a:latin typeface="Calibri" panose="020F0502020204030204" pitchFamily="34" charset="0"/>
                <a:ea typeface="Times New Roman" panose="02020603050405020304" pitchFamily="18" charset="0"/>
                <a:cs typeface="Adobe Arabic" pitchFamily="18" charset="-78"/>
              </a:rPr>
              <a:t>الأوراق </a:t>
            </a:r>
            <a:r>
              <a:rPr lang="ar-SA" sz="1800" dirty="0">
                <a:solidFill>
                  <a:schemeClr val="tx1"/>
                </a:solidFill>
                <a:latin typeface="Calibri" panose="020F0502020204030204" pitchFamily="34" charset="0"/>
                <a:ea typeface="Times New Roman" panose="02020603050405020304" pitchFamily="18" charset="0"/>
                <a:cs typeface="Adobe Arabic" pitchFamily="18" charset="-78"/>
              </a:rPr>
              <a:t>المالية، يمكن إيجازها فيما يلي</a:t>
            </a:r>
            <a:r>
              <a:rPr lang="en-US" sz="1800" dirty="0">
                <a:solidFill>
                  <a:schemeClr val="tx1"/>
                </a:solidFill>
                <a:latin typeface="Adobe Arabic" pitchFamily="18" charset="-78"/>
                <a:ea typeface="Times New Roman" panose="02020603050405020304" pitchFamily="18" charset="0"/>
                <a:cs typeface="Adobe Arabic" pitchFamily="18" charset="-78"/>
              </a:rPr>
              <a:t>:</a:t>
            </a:r>
            <a:endParaRPr lang="en-US" sz="1800" dirty="0">
              <a:solidFill>
                <a:schemeClr val="tx1"/>
              </a:solidFill>
              <a:latin typeface="Calibri" panose="020F0502020204030204" pitchFamily="34" charset="0"/>
              <a:ea typeface="Calibri" panose="020F0502020204030204" pitchFamily="34" charset="0"/>
              <a:cs typeface="Adobe Arabic" pitchFamily="18" charset="-78"/>
            </a:endParaRPr>
          </a:p>
          <a:p>
            <a:pPr marL="342900" lvl="0" indent="-342900" algn="just" rtl="1">
              <a:spcAft>
                <a:spcPts val="800"/>
              </a:spcAft>
              <a:buSzPts val="1000"/>
              <a:buFont typeface="Symbol" panose="05050102010706020507" pitchFamily="18" charset="2"/>
              <a:buChar char=""/>
              <a:tabLst>
                <a:tab pos="228600" algn="l"/>
                <a:tab pos="457200" algn="l"/>
              </a:tabLst>
            </a:pPr>
            <a:r>
              <a:rPr lang="ar-SA" sz="1800" b="1" dirty="0">
                <a:solidFill>
                  <a:schemeClr val="tx1"/>
                </a:solidFill>
                <a:latin typeface="Calibri" panose="020F0502020204030204" pitchFamily="34" charset="0"/>
                <a:ea typeface="Times New Roman" panose="02020603050405020304" pitchFamily="18" charset="0"/>
                <a:cs typeface="Adobe Arabic" pitchFamily="18" charset="-78"/>
              </a:rPr>
              <a:t>كفاءة التسعير: بمعنى </a:t>
            </a:r>
            <a:r>
              <a:rPr lang="ar-SA" sz="1800" b="1" dirty="0" smtClean="0">
                <a:solidFill>
                  <a:schemeClr val="tx1"/>
                </a:solidFill>
                <a:latin typeface="Calibri" panose="020F0502020204030204" pitchFamily="34" charset="0"/>
                <a:ea typeface="Times New Roman" panose="02020603050405020304" pitchFamily="18" charset="0"/>
                <a:cs typeface="Adobe Arabic" pitchFamily="18" charset="-78"/>
              </a:rPr>
              <a:t>أن </a:t>
            </a:r>
            <a:r>
              <a:rPr lang="ar-SA" sz="1800" b="1" dirty="0">
                <a:solidFill>
                  <a:schemeClr val="tx1"/>
                </a:solidFill>
                <a:latin typeface="Calibri" panose="020F0502020204030204" pitchFamily="34" charset="0"/>
                <a:ea typeface="Times New Roman" panose="02020603050405020304" pitchFamily="18" charset="0"/>
                <a:cs typeface="Adobe Arabic" pitchFamily="18" charset="-78"/>
              </a:rPr>
              <a:t>تعكس الأسعار كافة المعلومات المتاحة</a:t>
            </a:r>
            <a:r>
              <a:rPr lang="en-US" sz="1800" b="1" dirty="0">
                <a:solidFill>
                  <a:schemeClr val="tx1"/>
                </a:solidFill>
                <a:latin typeface="Adobe Arabic" pitchFamily="18" charset="-78"/>
                <a:ea typeface="Times New Roman" panose="02020603050405020304" pitchFamily="18" charset="0"/>
                <a:cs typeface="Adobe Arabic" pitchFamily="18" charset="-78"/>
              </a:rPr>
              <a:t>.</a:t>
            </a:r>
            <a:endParaRPr lang="en-US" sz="1800" dirty="0">
              <a:solidFill>
                <a:schemeClr val="tx1"/>
              </a:solidFill>
              <a:latin typeface="Calibri" panose="020F0502020204030204" pitchFamily="34" charset="0"/>
              <a:ea typeface="Calibri" panose="020F0502020204030204" pitchFamily="34" charset="0"/>
              <a:cs typeface="Adobe Arabic" pitchFamily="18" charset="-78"/>
            </a:endParaRPr>
          </a:p>
          <a:p>
            <a:pPr marL="342900" lvl="0" indent="-342900" algn="just" rtl="1">
              <a:spcAft>
                <a:spcPts val="800"/>
              </a:spcAft>
              <a:buSzPts val="1000"/>
              <a:buFont typeface="Symbol" panose="05050102010706020507" pitchFamily="18" charset="2"/>
              <a:buChar char=""/>
              <a:tabLst>
                <a:tab pos="228600" algn="l"/>
                <a:tab pos="457200" algn="l"/>
              </a:tabLst>
            </a:pPr>
            <a:r>
              <a:rPr lang="ar-SA" sz="1800" b="1" dirty="0">
                <a:solidFill>
                  <a:schemeClr val="tx1"/>
                </a:solidFill>
                <a:latin typeface="Calibri" panose="020F0502020204030204" pitchFamily="34" charset="0"/>
                <a:ea typeface="Times New Roman" panose="02020603050405020304" pitchFamily="18" charset="0"/>
                <a:cs typeface="Adobe Arabic" pitchFamily="18" charset="-78"/>
              </a:rPr>
              <a:t>كفاءة التشغيل: بمعنى </a:t>
            </a:r>
            <a:r>
              <a:rPr lang="ar-SA" sz="1800" b="1" dirty="0" smtClean="0">
                <a:solidFill>
                  <a:schemeClr val="tx1"/>
                </a:solidFill>
                <a:latin typeface="Calibri" panose="020F0502020204030204" pitchFamily="34" charset="0"/>
                <a:ea typeface="Times New Roman" panose="02020603050405020304" pitchFamily="18" charset="0"/>
                <a:cs typeface="Adobe Arabic" pitchFamily="18" charset="-78"/>
              </a:rPr>
              <a:t>أن </a:t>
            </a:r>
            <a:r>
              <a:rPr lang="ar-SA" sz="1800" b="1" dirty="0">
                <a:solidFill>
                  <a:schemeClr val="tx1"/>
                </a:solidFill>
                <a:latin typeface="Calibri" panose="020F0502020204030204" pitchFamily="34" charset="0"/>
                <a:ea typeface="Times New Roman" panose="02020603050405020304" pitchFamily="18" charset="0"/>
                <a:cs typeface="Adobe Arabic" pitchFamily="18" charset="-78"/>
              </a:rPr>
              <a:t>تتضاءل تكلفة المعاملات إلى أدنى حد، مقارنة بالعائد الذي يمكن </a:t>
            </a:r>
            <a:r>
              <a:rPr lang="ar-SA" sz="1800" b="1" dirty="0" smtClean="0">
                <a:solidFill>
                  <a:schemeClr val="tx1"/>
                </a:solidFill>
                <a:latin typeface="Calibri" panose="020F0502020204030204" pitchFamily="34" charset="0"/>
                <a:ea typeface="Times New Roman" panose="02020603050405020304" pitchFamily="18" charset="0"/>
                <a:cs typeface="Adobe Arabic" pitchFamily="18" charset="-78"/>
              </a:rPr>
              <a:t>أن </a:t>
            </a:r>
            <a:r>
              <a:rPr lang="ar-SA" sz="1800" b="1" dirty="0">
                <a:solidFill>
                  <a:schemeClr val="tx1"/>
                </a:solidFill>
                <a:latin typeface="Calibri" panose="020F0502020204030204" pitchFamily="34" charset="0"/>
                <a:ea typeface="Times New Roman" panose="02020603050405020304" pitchFamily="18" charset="0"/>
                <a:cs typeface="Adobe Arabic" pitchFamily="18" charset="-78"/>
              </a:rPr>
              <a:t>تسفر عنه تلك المعاملات</a:t>
            </a:r>
            <a:r>
              <a:rPr lang="en-US" sz="1800" b="1" dirty="0">
                <a:solidFill>
                  <a:schemeClr val="tx1"/>
                </a:solidFill>
                <a:latin typeface="Adobe Arabic" pitchFamily="18" charset="-78"/>
                <a:ea typeface="Times New Roman" panose="02020603050405020304" pitchFamily="18" charset="0"/>
                <a:cs typeface="Adobe Arabic" pitchFamily="18" charset="-78"/>
              </a:rPr>
              <a:t>.</a:t>
            </a:r>
            <a:endParaRPr lang="en-US" sz="1800" dirty="0">
              <a:solidFill>
                <a:schemeClr val="tx1"/>
              </a:solidFill>
              <a:latin typeface="Calibri" panose="020F0502020204030204" pitchFamily="34" charset="0"/>
              <a:ea typeface="Calibri" panose="020F0502020204030204" pitchFamily="34" charset="0"/>
              <a:cs typeface="Adobe Arabic" pitchFamily="18" charset="-78"/>
            </a:endParaRPr>
          </a:p>
          <a:p>
            <a:pPr marL="342900" lvl="0" indent="-342900" algn="just" rtl="1">
              <a:spcAft>
                <a:spcPts val="800"/>
              </a:spcAft>
              <a:buSzPts val="1000"/>
              <a:buFont typeface="Symbol" panose="05050102010706020507" pitchFamily="18" charset="2"/>
              <a:buChar char=""/>
              <a:tabLst>
                <a:tab pos="228600" algn="l"/>
                <a:tab pos="457200" algn="l"/>
              </a:tabLst>
            </a:pPr>
            <a:r>
              <a:rPr lang="ar-SA" sz="1800" b="1" dirty="0">
                <a:solidFill>
                  <a:schemeClr val="tx1"/>
                </a:solidFill>
                <a:latin typeface="Calibri" panose="020F0502020204030204" pitchFamily="34" charset="0"/>
                <a:ea typeface="Times New Roman" panose="02020603050405020304" pitchFamily="18" charset="0"/>
                <a:cs typeface="Adobe Arabic" pitchFamily="18" charset="-78"/>
              </a:rPr>
              <a:t>عدالة السوق: بمعنى </a:t>
            </a:r>
            <a:r>
              <a:rPr lang="ar-SA" sz="1800" b="1" dirty="0" smtClean="0">
                <a:solidFill>
                  <a:schemeClr val="tx1"/>
                </a:solidFill>
                <a:latin typeface="Calibri" panose="020F0502020204030204" pitchFamily="34" charset="0"/>
                <a:ea typeface="Times New Roman" panose="02020603050405020304" pitchFamily="18" charset="0"/>
                <a:cs typeface="Adobe Arabic" pitchFamily="18" charset="-78"/>
              </a:rPr>
              <a:t>أن </a:t>
            </a:r>
            <a:r>
              <a:rPr lang="ar-SA" sz="1800" b="1" dirty="0">
                <a:solidFill>
                  <a:schemeClr val="tx1"/>
                </a:solidFill>
                <a:latin typeface="Calibri" panose="020F0502020204030204" pitchFamily="34" charset="0"/>
                <a:ea typeface="Times New Roman" panose="02020603050405020304" pitchFamily="18" charset="0"/>
                <a:cs typeface="Adobe Arabic" pitchFamily="18" charset="-78"/>
              </a:rPr>
              <a:t>تتيح السوق فرصة متساوية لكل من يرغب في إبرام الصفقات</a:t>
            </a:r>
            <a:r>
              <a:rPr lang="en-US" sz="1800" b="1" dirty="0">
                <a:solidFill>
                  <a:schemeClr val="tx1"/>
                </a:solidFill>
                <a:latin typeface="Adobe Arabic" pitchFamily="18" charset="-78"/>
                <a:ea typeface="Times New Roman" panose="02020603050405020304" pitchFamily="18" charset="0"/>
                <a:cs typeface="Adobe Arabic" pitchFamily="18" charset="-78"/>
              </a:rPr>
              <a:t>.</a:t>
            </a:r>
            <a:endParaRPr lang="en-US" sz="1800" dirty="0">
              <a:solidFill>
                <a:schemeClr val="tx1"/>
              </a:solidFill>
              <a:latin typeface="Calibri" panose="020F0502020204030204" pitchFamily="34" charset="0"/>
              <a:ea typeface="Calibri" panose="020F0502020204030204" pitchFamily="34" charset="0"/>
              <a:cs typeface="Adobe Arabic" pitchFamily="18" charset="-78"/>
            </a:endParaRPr>
          </a:p>
          <a:p>
            <a:pPr marL="342900" lvl="0" indent="-342900" algn="just" rtl="1">
              <a:spcAft>
                <a:spcPts val="800"/>
              </a:spcAft>
              <a:buSzPts val="1000"/>
              <a:buFont typeface="Symbol" panose="05050102010706020507" pitchFamily="18" charset="2"/>
              <a:buChar char=""/>
              <a:tabLst>
                <a:tab pos="228600" algn="l"/>
                <a:tab pos="457200" algn="l"/>
              </a:tabLst>
            </a:pPr>
            <a:r>
              <a:rPr lang="ar-SA" sz="1800" b="1" dirty="0">
                <a:solidFill>
                  <a:schemeClr val="tx1"/>
                </a:solidFill>
                <a:latin typeface="Calibri" panose="020F0502020204030204" pitchFamily="34" charset="0"/>
                <a:ea typeface="Times New Roman" panose="02020603050405020304" pitchFamily="18" charset="0"/>
                <a:cs typeface="Adobe Arabic" pitchFamily="18" charset="-78"/>
              </a:rPr>
              <a:t>الأمان: ويقصد به ضرورة توافر وسائل للحماية ضد المخاطر التي تنجم عن العلاقات بين الأطراف المتعاملة في السوق، مثل مخاطر الغش والتدليس وغيرها من الممارسات الخاطئة التي يعمد إليها بعض الأطراف</a:t>
            </a:r>
            <a:r>
              <a:rPr lang="en-US" sz="1800" b="1" dirty="0">
                <a:solidFill>
                  <a:schemeClr val="tx1"/>
                </a:solidFill>
                <a:latin typeface="Adobe Arabic" pitchFamily="18" charset="-78"/>
                <a:ea typeface="Times New Roman" panose="02020603050405020304" pitchFamily="18" charset="0"/>
                <a:cs typeface="Adobe Arabic" pitchFamily="18" charset="-78"/>
              </a:rPr>
              <a:t>.</a:t>
            </a:r>
            <a:endParaRPr lang="en-US" sz="1800" dirty="0">
              <a:solidFill>
                <a:schemeClr val="tx1"/>
              </a:solidFill>
              <a:latin typeface="Calibri" panose="020F0502020204030204" pitchFamily="34" charset="0"/>
              <a:ea typeface="Calibri" panose="020F0502020204030204" pitchFamily="34" charset="0"/>
              <a:cs typeface="Adobe Arabic" pitchFamily="18" charset="-78"/>
            </a:endParaRPr>
          </a:p>
          <a:p>
            <a:pPr marL="342900" lvl="0" indent="-342900" algn="just" rtl="1">
              <a:spcAft>
                <a:spcPts val="800"/>
              </a:spcAft>
              <a:buSzPts val="1000"/>
              <a:buFont typeface="Symbol" panose="05050102010706020507" pitchFamily="18" charset="2"/>
              <a:buChar char=""/>
              <a:tabLst>
                <a:tab pos="228600" algn="l"/>
                <a:tab pos="457200" algn="l"/>
              </a:tabLst>
            </a:pPr>
            <a:r>
              <a:rPr lang="ar-SA" sz="1800" b="1" dirty="0">
                <a:solidFill>
                  <a:schemeClr val="tx1"/>
                </a:solidFill>
                <a:latin typeface="Calibri" panose="020F0502020204030204" pitchFamily="34" charset="0"/>
                <a:ea typeface="Times New Roman" panose="02020603050405020304" pitchFamily="18" charset="0"/>
                <a:cs typeface="Adobe Arabic" pitchFamily="18" charset="-78"/>
              </a:rPr>
              <a:t>عمق السوق: ويقصد به وجود عدد كبير من أوامر البيع والشراء على كل ورقة مالية بحيث إنه كلما كان هناك عرض كلما كان هناك طلب يقابله</a:t>
            </a:r>
            <a:r>
              <a:rPr lang="en-US" sz="1800" b="1" dirty="0">
                <a:solidFill>
                  <a:schemeClr val="tx1"/>
                </a:solidFill>
                <a:latin typeface="Adobe Arabic" pitchFamily="18" charset="-78"/>
                <a:ea typeface="Times New Roman" panose="02020603050405020304" pitchFamily="18" charset="0"/>
                <a:cs typeface="Adobe Arabic" pitchFamily="18" charset="-78"/>
              </a:rPr>
              <a:t>.</a:t>
            </a:r>
            <a:endParaRPr lang="en-US" sz="1800" dirty="0">
              <a:solidFill>
                <a:schemeClr val="tx1"/>
              </a:solidFill>
              <a:latin typeface="Calibri" panose="020F0502020204030204" pitchFamily="34" charset="0"/>
              <a:ea typeface="Calibri" panose="020F0502020204030204" pitchFamily="34" charset="0"/>
              <a:cs typeface="Adobe Arabic" pitchFamily="18" charset="-78"/>
            </a:endParaRPr>
          </a:p>
          <a:p>
            <a:pPr marL="342900" lvl="0" indent="-342900" algn="just" rtl="1">
              <a:spcAft>
                <a:spcPts val="800"/>
              </a:spcAft>
              <a:buSzPts val="1000"/>
              <a:buFont typeface="Symbol" panose="05050102010706020507" pitchFamily="18" charset="2"/>
              <a:buChar char=""/>
              <a:tabLst>
                <a:tab pos="228600" algn="l"/>
                <a:tab pos="457200" algn="l"/>
              </a:tabLst>
            </a:pPr>
            <a:r>
              <a:rPr lang="ar-SA" sz="1800" b="1" dirty="0">
                <a:solidFill>
                  <a:schemeClr val="tx1"/>
                </a:solidFill>
                <a:latin typeface="Calibri" panose="020F0502020204030204" pitchFamily="34" charset="0"/>
                <a:ea typeface="Times New Roman" panose="02020603050405020304" pitchFamily="18" charset="0"/>
                <a:cs typeface="Adobe Arabic" pitchFamily="18" charset="-78"/>
              </a:rPr>
              <a:t>استمرارية السوق: أي عدم وجود تقلبات سعرية أو اختلافات سعرية في أثناء جلسة التداول للورقة المالية</a:t>
            </a:r>
            <a:r>
              <a:rPr lang="en-US" sz="1800" b="1" dirty="0">
                <a:solidFill>
                  <a:schemeClr val="tx1"/>
                </a:solidFill>
                <a:latin typeface="Adobe Arabic" pitchFamily="18" charset="-78"/>
                <a:ea typeface="Times New Roman" panose="02020603050405020304" pitchFamily="18" charset="0"/>
                <a:cs typeface="Adobe Arabic" pitchFamily="18" charset="-78"/>
              </a:rPr>
              <a:t>.</a:t>
            </a:r>
            <a:endParaRPr lang="en-US" sz="1800" dirty="0">
              <a:solidFill>
                <a:schemeClr val="tx1"/>
              </a:solidFill>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923678"/>
            <a:ext cx="2860732" cy="1908108"/>
          </a:xfrm>
          <a:prstGeom prst="rect">
            <a:avLst/>
          </a:prstGeom>
        </p:spPr>
      </p:pic>
    </p:spTree>
    <p:extLst>
      <p:ext uri="{BB962C8B-B14F-4D97-AF65-F5344CB8AC3E}">
        <p14:creationId xmlns:p14="http://schemas.microsoft.com/office/powerpoint/2010/main" val="1830655956"/>
      </p:ext>
    </p:extLst>
  </p:cSld>
  <p:clrMapOvr>
    <a:masterClrMapping/>
  </p:clrMapOvr>
  <p:transition>
    <p:wipe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Youtube icon logo - Transparent PNG &amp; SVG vector f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40702"/>
            <a:ext cx="4392488" cy="4465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451393"/>
      </p:ext>
    </p:extLst>
  </p:cSld>
  <p:clrMapOvr>
    <a:masterClrMapping/>
  </p:clrMapOvr>
  <p:transition>
    <p:wipe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434" y="1191404"/>
            <a:ext cx="7184669" cy="855950"/>
          </a:xfrm>
          <a:prstGeom prst="rect">
            <a:avLst/>
          </a:prstGeom>
        </p:spPr>
        <p:txBody>
          <a:bodyPr wrap="square" lIns="68589" tIns="34295" rIns="68589" bIns="34295">
            <a:spAutoFit/>
          </a:bodyPr>
          <a:lstStyle/>
          <a:p>
            <a:pPr algn="ctr">
              <a:lnSpc>
                <a:spcPct val="106000"/>
              </a:lnSpc>
              <a:tabLst>
                <a:tab pos="1630897" algn="l"/>
                <a:tab pos="2427770" algn="ctr"/>
              </a:tabLst>
            </a:pPr>
            <a:r>
              <a:rPr lang="ar-EG" sz="2400" b="1" u="sng" dirty="0">
                <a:solidFill>
                  <a:srgbClr val="002060"/>
                </a:solidFill>
                <a:latin typeface="Calibri"/>
                <a:ea typeface="Calibri"/>
                <a:cs typeface="Adobe Arabic" pitchFamily="18" charset="-78"/>
              </a:rPr>
              <a:t>مناقشة</a:t>
            </a:r>
          </a:p>
          <a:p>
            <a:pPr marL="171473" algn="ctr" rtl="1">
              <a:lnSpc>
                <a:spcPct val="107000"/>
              </a:lnSpc>
              <a:spcAft>
                <a:spcPts val="600"/>
              </a:spcAft>
            </a:pPr>
            <a:r>
              <a:rPr lang="ar-EG" sz="2400" b="1" dirty="0">
                <a:solidFill>
                  <a:srgbClr val="A50021"/>
                </a:solidFill>
                <a:latin typeface="Calibri"/>
                <a:ea typeface="Times New Roman"/>
                <a:cs typeface="Adobe Arabic" pitchFamily="18" charset="-78"/>
              </a:rPr>
              <a:t>عزيزي المتدرب</a:t>
            </a:r>
            <a:r>
              <a:rPr lang="ar-EG" sz="2400" b="1" dirty="0" smtClean="0">
                <a:solidFill>
                  <a:srgbClr val="A50021"/>
                </a:solidFill>
                <a:latin typeface="Calibri"/>
                <a:ea typeface="Times New Roman"/>
                <a:cs typeface="Adobe Arabic" pitchFamily="18" charset="-78"/>
              </a:rPr>
              <a:t>:</a:t>
            </a:r>
            <a:r>
              <a:rPr lang="ar-JO" sz="2400" b="1" dirty="0" smtClean="0">
                <a:solidFill>
                  <a:srgbClr val="A50021"/>
                </a:solidFill>
                <a:latin typeface="Calibri"/>
                <a:ea typeface="Times New Roman"/>
                <a:cs typeface="Adobe Arabic" pitchFamily="18" charset="-78"/>
              </a:rPr>
              <a:t> </a:t>
            </a:r>
            <a:r>
              <a:rPr lang="ar-EG" sz="2400" b="1" dirty="0" smtClean="0">
                <a:solidFill>
                  <a:schemeClr val="tx1"/>
                </a:solidFill>
                <a:latin typeface="Calibri"/>
                <a:ea typeface="Times New Roman"/>
                <a:cs typeface="Adobe Arabic" pitchFamily="18" charset="-78"/>
              </a:rPr>
              <a:t>من </a:t>
            </a:r>
            <a:r>
              <a:rPr lang="ar-EG" sz="2400" b="1" dirty="0">
                <a:solidFill>
                  <a:schemeClr val="tx1"/>
                </a:solidFill>
                <a:latin typeface="Calibri"/>
                <a:ea typeface="Times New Roman"/>
                <a:cs typeface="Adobe Arabic" pitchFamily="18" charset="-78"/>
              </a:rPr>
              <a:t>خلال ما تم شرحه تكلم عن تقسيمات </a:t>
            </a:r>
            <a:r>
              <a:rPr lang="ar-EG" sz="2400" b="1" dirty="0" smtClean="0">
                <a:solidFill>
                  <a:schemeClr val="tx1"/>
                </a:solidFill>
                <a:latin typeface="Calibri"/>
                <a:ea typeface="Times New Roman"/>
                <a:cs typeface="Adobe Arabic" pitchFamily="18" charset="-78"/>
              </a:rPr>
              <a:t>السندات</a:t>
            </a:r>
            <a:r>
              <a:rPr lang="ar-JO" sz="2400" b="1" dirty="0" smtClean="0">
                <a:solidFill>
                  <a:schemeClr val="tx1"/>
                </a:solidFill>
                <a:latin typeface="Calibri"/>
                <a:ea typeface="Times New Roman"/>
                <a:cs typeface="Adobe Arabic" pitchFamily="18" charset="-78"/>
              </a:rPr>
              <a:t>؟</a:t>
            </a:r>
            <a:endParaRPr lang="en-US" sz="1200" dirty="0">
              <a:solidFill>
                <a:schemeClr val="tx1"/>
              </a:solidFill>
              <a:latin typeface="Calibri"/>
              <a:ea typeface="Calibri"/>
              <a:cs typeface="Adobe Arabic" pitchFamily="18" charset="-78"/>
            </a:endParaRPr>
          </a:p>
        </p:txBody>
      </p:sp>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pic>
        <p:nvPicPr>
          <p:cNvPr id="12" name="Picture 11" descr="There's No Such Thing as a Stupid Question. Here's How You Can Empower Your  Employees to Ask for Help | Inc.com"/>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3728" y="2211710"/>
            <a:ext cx="4104456" cy="23355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Rectangle 7"/>
          <p:cNvSpPr/>
          <p:nvPr/>
        </p:nvSpPr>
        <p:spPr>
          <a:xfrm>
            <a:off x="3815857" y="483518"/>
            <a:ext cx="1229824" cy="707886"/>
          </a:xfrm>
          <a:prstGeom prst="rect">
            <a:avLst/>
          </a:prstGeom>
        </p:spPr>
        <p:txBody>
          <a:bodyPr wrap="none">
            <a:spAutoFit/>
          </a:bodyPr>
          <a:lstStyle/>
          <a:p>
            <a:pPr lvl="0" algn="ctr"/>
            <a:r>
              <a:rPr lang="ar-EG" sz="4000" b="1" dirty="0">
                <a:solidFill>
                  <a:schemeClr val="accent5">
                    <a:lumMod val="50000"/>
                  </a:schemeClr>
                </a:solidFill>
                <a:latin typeface="Adobe Arabic" pitchFamily="18" charset="-78"/>
                <a:ea typeface="+mn-ea"/>
                <a:cs typeface="Adobe Arabic" pitchFamily="18" charset="-78"/>
              </a:rPr>
              <a:t>نشاط </a:t>
            </a:r>
            <a:r>
              <a:rPr lang="ar-EG" sz="4000" b="1" dirty="0" smtClean="0">
                <a:solidFill>
                  <a:schemeClr val="accent5">
                    <a:lumMod val="50000"/>
                  </a:schemeClr>
                </a:solidFill>
                <a:latin typeface="Adobe Arabic" pitchFamily="18" charset="-78"/>
                <a:ea typeface="+mn-ea"/>
                <a:cs typeface="Adobe Arabic" pitchFamily="18" charset="-78"/>
              </a:rPr>
              <a:t>4</a:t>
            </a:r>
            <a:endParaRPr lang="ar-EG" sz="4000" b="1" dirty="0">
              <a:solidFill>
                <a:schemeClr val="accent5">
                  <a:lumMod val="50000"/>
                </a:schemeClr>
              </a:solidFill>
              <a:latin typeface="Adobe Arabic" pitchFamily="18" charset="-78"/>
              <a:ea typeface="+mn-ea"/>
              <a:cs typeface="Adobe Arabic" pitchFamily="18" charset="-78"/>
            </a:endParaRPr>
          </a:p>
        </p:txBody>
      </p:sp>
    </p:spTree>
    <p:extLst>
      <p:ext uri="{BB962C8B-B14F-4D97-AF65-F5344CB8AC3E}">
        <p14:creationId xmlns:p14="http://schemas.microsoft.com/office/powerpoint/2010/main" val="2028346701"/>
      </p:ext>
    </p:extLst>
  </p:cSld>
  <p:clrMapOvr>
    <a:masterClrMapping/>
  </p:clrMapOvr>
  <p:transition>
    <p:wipe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77285" y="308500"/>
            <a:ext cx="4570809" cy="653256"/>
          </a:xfrm>
          <a:prstGeom prst="rect">
            <a:avLst/>
          </a:prstGeom>
        </p:spPr>
        <p:txBody>
          <a:bodyPr lIns="68589" tIns="34295" rIns="68589" bIns="34295">
            <a:spAutoFit/>
          </a:bodyPr>
          <a:lstStyle/>
          <a:p>
            <a:pPr marL="0" marR="0" lvl="0" indent="0" algn="ctr" defTabSz="685891" rtl="1" eaLnBrk="1" fontAlgn="auto" latinLnBrk="0" hangingPunct="1">
              <a:lnSpc>
                <a:spcPct val="115000"/>
              </a:lnSpc>
              <a:spcBef>
                <a:spcPts val="0"/>
              </a:spcBef>
              <a:spcAft>
                <a:spcPts val="0"/>
              </a:spcAft>
              <a:buClr>
                <a:srgbClr val="000000"/>
              </a:buClr>
              <a:buSzTx/>
              <a:buFont typeface="Arial"/>
              <a:buNone/>
              <a:tabLst/>
              <a:defRPr/>
            </a:pPr>
            <a:r>
              <a:rPr kumimoji="0" lang="ar-SA" sz="3300" b="1" i="0" strike="noStrike" kern="0" cap="none" spc="0" normalizeH="0" baseline="0" noProof="0" dirty="0">
                <a:ln w="1905"/>
                <a:solidFill>
                  <a:srgbClr val="BFC8CB">
                    <a:lumMod val="75000"/>
                  </a:srgbClr>
                </a:solidFill>
                <a:effectLst>
                  <a:innerShdw blurRad="69850" dist="43180" dir="5400000">
                    <a:srgbClr val="000000">
                      <a:alpha val="65000"/>
                    </a:srgbClr>
                  </a:innerShdw>
                </a:effectLst>
                <a:uLnTx/>
                <a:uFillTx/>
                <a:latin typeface="Adobe Arabic" pitchFamily="18" charset="-78"/>
                <a:ea typeface="Times New Roman"/>
                <a:cs typeface="Adobe Arabic" pitchFamily="18" charset="-78"/>
                <a:sym typeface="Arial"/>
              </a:rPr>
              <a:t>الوحدة التدريبية </a:t>
            </a:r>
            <a:r>
              <a:rPr kumimoji="0" lang="ar-EG" sz="3300" b="1" i="0" strike="noStrike" kern="0" cap="none" spc="0" normalizeH="0" baseline="0" noProof="0" dirty="0" smtClean="0">
                <a:ln w="1905"/>
                <a:solidFill>
                  <a:srgbClr val="BFC8CB">
                    <a:lumMod val="75000"/>
                  </a:srgbClr>
                </a:solidFill>
                <a:effectLst>
                  <a:innerShdw blurRad="69850" dist="43180" dir="5400000">
                    <a:srgbClr val="000000">
                      <a:alpha val="65000"/>
                    </a:srgbClr>
                  </a:innerShdw>
                </a:effectLst>
                <a:uLnTx/>
                <a:uFillTx/>
                <a:latin typeface="Adobe Arabic" pitchFamily="18" charset="-78"/>
                <a:ea typeface="Times New Roman"/>
                <a:cs typeface="Adobe Arabic" pitchFamily="18" charset="-78"/>
                <a:sym typeface="Arial"/>
              </a:rPr>
              <a:t>الثالثة</a:t>
            </a:r>
            <a:endParaRPr kumimoji="0" lang="ar-EG" sz="3300" b="1" i="0" strike="noStrike" kern="0" cap="none" spc="0" normalizeH="0" baseline="0" noProof="0" dirty="0">
              <a:ln w="1905"/>
              <a:solidFill>
                <a:srgbClr val="BFC8CB">
                  <a:lumMod val="75000"/>
                </a:srgbClr>
              </a:solidFill>
              <a:effectLst>
                <a:innerShdw blurRad="69850" dist="43180" dir="5400000">
                  <a:srgbClr val="000000">
                    <a:alpha val="65000"/>
                  </a:srgbClr>
                </a:innerShdw>
              </a:effectLst>
              <a:uLnTx/>
              <a:uFillTx/>
              <a:latin typeface="Adobe Arabic" pitchFamily="18" charset="-78"/>
              <a:ea typeface="Times New Roman"/>
              <a:cs typeface="Adobe Arabic" pitchFamily="18" charset="-78"/>
              <a:sym typeface="Arial"/>
            </a:endParaRPr>
          </a:p>
        </p:txBody>
      </p:sp>
      <p:sp>
        <p:nvSpPr>
          <p:cNvPr id="5" name="Rectangle 4"/>
          <p:cNvSpPr/>
          <p:nvPr/>
        </p:nvSpPr>
        <p:spPr>
          <a:xfrm>
            <a:off x="2287920" y="858700"/>
            <a:ext cx="4570809" cy="600164"/>
          </a:xfrm>
          <a:prstGeom prst="rect">
            <a:avLst/>
          </a:prstGeom>
        </p:spPr>
        <p:txBody>
          <a:bodyPr lIns="68589" tIns="34295" rIns="68589" bIns="34295">
            <a:spAutoFit/>
          </a:bodyPr>
          <a:lstStyle/>
          <a:p>
            <a:pPr lvl="0" algn="ctr" defTabSz="685891" rtl="1">
              <a:lnSpc>
                <a:spcPct val="115000"/>
              </a:lnSpc>
            </a:pPr>
            <a:r>
              <a:rPr lang="ar-EG" sz="3000" b="1" dirty="0">
                <a:ln w="5271" cap="flat" cmpd="sng" algn="ctr">
                  <a:solidFill>
                    <a:srgbClr val="4579B8"/>
                  </a:solidFill>
                  <a:prstDash val="solid"/>
                  <a:round/>
                </a:ln>
                <a:solidFill>
                  <a:srgbClr val="C5C4BF">
                    <a:lumMod val="75000"/>
                  </a:srgbClr>
                </a:solidFill>
                <a:latin typeface="Adobe Arabic" pitchFamily="18" charset="-78"/>
                <a:ea typeface="Times New Roman"/>
                <a:cs typeface="Adobe Arabic" pitchFamily="18" charset="-78"/>
              </a:rPr>
              <a:t>دور </a:t>
            </a:r>
            <a:r>
              <a:rPr lang="ar-EG" sz="3000" b="1" dirty="0" smtClean="0">
                <a:ln w="5271" cap="flat" cmpd="sng" algn="ctr">
                  <a:solidFill>
                    <a:srgbClr val="4579B8"/>
                  </a:solidFill>
                  <a:prstDash val="solid"/>
                  <a:round/>
                </a:ln>
                <a:solidFill>
                  <a:srgbClr val="C5C4BF">
                    <a:lumMod val="75000"/>
                  </a:srgbClr>
                </a:solidFill>
                <a:latin typeface="Adobe Arabic" pitchFamily="18" charset="-78"/>
                <a:ea typeface="Times New Roman"/>
                <a:cs typeface="Adobe Arabic" pitchFamily="18" charset="-78"/>
              </a:rPr>
              <a:t>الأسواق </a:t>
            </a:r>
            <a:r>
              <a:rPr lang="ar-EG" sz="3000" b="1" dirty="0">
                <a:ln w="5271" cap="flat" cmpd="sng" algn="ctr">
                  <a:solidFill>
                    <a:srgbClr val="4579B8"/>
                  </a:solidFill>
                  <a:prstDash val="solid"/>
                  <a:round/>
                </a:ln>
                <a:solidFill>
                  <a:srgbClr val="C5C4BF">
                    <a:lumMod val="75000"/>
                  </a:srgbClr>
                </a:solidFill>
                <a:latin typeface="Adobe Arabic" pitchFamily="18" charset="-78"/>
                <a:ea typeface="Times New Roman"/>
                <a:cs typeface="Adobe Arabic" pitchFamily="18" charset="-78"/>
              </a:rPr>
              <a:t>المالية</a:t>
            </a:r>
            <a:endParaRPr kumimoji="0" lang="ar-EG" sz="3000" b="1" i="0" u="none" strike="noStrike" kern="0" cap="none" spc="0" normalizeH="0" baseline="0" noProof="0" dirty="0">
              <a:ln w="5271" cap="flat" cmpd="sng" algn="ctr">
                <a:solidFill>
                  <a:srgbClr val="4579B8"/>
                </a:solidFill>
                <a:prstDash val="solid"/>
                <a:round/>
              </a:ln>
              <a:solidFill>
                <a:srgbClr val="C5C4BF">
                  <a:lumMod val="75000"/>
                </a:srgbClr>
              </a:solidFill>
              <a:effectLst/>
              <a:uLnTx/>
              <a:uFillTx/>
              <a:latin typeface="Adobe Arabic" pitchFamily="18" charset="-78"/>
              <a:ea typeface="Times New Roman"/>
              <a:cs typeface="Adobe Arabic" pitchFamily="18" charset="-78"/>
              <a:sym typeface="Arial"/>
            </a:endParaRPr>
          </a:p>
        </p:txBody>
      </p:sp>
      <p:sp>
        <p:nvSpPr>
          <p:cNvPr id="4" name="Double Bracket 3"/>
          <p:cNvSpPr/>
          <p:nvPr/>
        </p:nvSpPr>
        <p:spPr>
          <a:xfrm>
            <a:off x="2510462" y="308500"/>
            <a:ext cx="4104456" cy="1134519"/>
          </a:xfrm>
          <a:prstGeom prst="bracketPair">
            <a:avLst/>
          </a:prstGeom>
          <a:ln w="79375" cmpd="sng">
            <a:gradFill>
              <a:gsLst>
                <a:gs pos="27000">
                  <a:schemeClr val="accent6">
                    <a:lumMod val="50000"/>
                  </a:schemeClr>
                </a:gs>
                <a:gs pos="100000">
                  <a:srgbClr val="AAAAC7"/>
                </a:gs>
                <a:gs pos="2000">
                  <a:schemeClr val="accent1">
                    <a:lumMod val="50000"/>
                  </a:schemeClr>
                </a:gs>
              </a:gsLst>
              <a:lin ang="5400000" scaled="0"/>
            </a:gradFill>
          </a:ln>
        </p:spPr>
        <p:style>
          <a:lnRef idx="1">
            <a:schemeClr val="accent1"/>
          </a:lnRef>
          <a:fillRef idx="0">
            <a:schemeClr val="accent1"/>
          </a:fillRef>
          <a:effectRef idx="0">
            <a:schemeClr val="accent1"/>
          </a:effectRef>
          <a:fontRef idx="minor">
            <a:schemeClr val="tx1"/>
          </a:fontRef>
        </p:style>
        <p:txBody>
          <a:bodyPr lIns="68589" tIns="34295" rIns="68589" bIns="34295" rtlCol="1"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756F6F"/>
              </a:solidFill>
              <a:effectLst/>
              <a:uLnTx/>
              <a:uFillTx/>
              <a:latin typeface="Adobe Arabic" pitchFamily="18" charset="-78"/>
              <a:ea typeface="+mn-ea"/>
              <a:cs typeface="Adobe Arabic" pitchFamily="18" charset="-78"/>
              <a:sym typeface="Arial"/>
            </a:endParaRPr>
          </a:p>
        </p:txBody>
      </p:sp>
      <p:pic>
        <p:nvPicPr>
          <p:cNvPr id="7" name="Picture 6"/>
          <p:cNvPicPr/>
          <p:nvPr/>
        </p:nvPicPr>
        <p:blipFill>
          <a:blip r:embed="rId2">
            <a:extLst>
              <a:ext uri="{28A0092B-C50C-407E-A947-70E740481C1C}">
                <a14:useLocalDpi xmlns:a14="http://schemas.microsoft.com/office/drawing/2010/main" val="0"/>
              </a:ext>
            </a:extLst>
          </a:blip>
          <a:stretch>
            <a:fillRect/>
          </a:stretch>
        </p:blipFill>
        <p:spPr>
          <a:xfrm>
            <a:off x="2411760" y="1851670"/>
            <a:ext cx="4536504" cy="2694631"/>
          </a:xfrm>
          <a:prstGeom prst="rect">
            <a:avLst/>
          </a:prstGeom>
          <a:ln>
            <a:noFill/>
          </a:ln>
          <a:effectLst>
            <a:softEdge rad="112500"/>
          </a:effectLst>
        </p:spPr>
      </p:pic>
    </p:spTree>
    <p:extLst>
      <p:ext uri="{BB962C8B-B14F-4D97-AF65-F5344CB8AC3E}">
        <p14:creationId xmlns:p14="http://schemas.microsoft.com/office/powerpoint/2010/main" val="369498727"/>
      </p:ext>
    </p:extLst>
  </p:cSld>
  <p:clrMapOvr>
    <a:masterClrMapping/>
  </p:clrMapOvr>
  <p:transition>
    <p:wipe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23928" y="1976479"/>
            <a:ext cx="4482516" cy="1555821"/>
          </a:xfrm>
          <a:prstGeom prst="rect">
            <a:avLst/>
          </a:prstGeom>
        </p:spPr>
        <p:txBody>
          <a:bodyPr wrap="square" lIns="68589" tIns="34295" rIns="68589" bIns="34295">
            <a:spAutoFit/>
          </a:bodyPr>
          <a:lstStyle/>
          <a:p>
            <a:pPr marL="342900" lvl="0" indent="-342900" algn="r" rtl="1">
              <a:lnSpc>
                <a:spcPct val="115000"/>
              </a:lnSpc>
              <a:buClr>
                <a:srgbClr val="C00000"/>
              </a:buClr>
              <a:buFont typeface="Symbol" panose="05050102010706020507" pitchFamily="18" charset="2"/>
              <a:buChar char=""/>
            </a:pPr>
            <a:r>
              <a:rPr lang="ar-EG" sz="2800" b="1" dirty="0">
                <a:latin typeface="Calibri" panose="020F0502020204030204" pitchFamily="34" charset="0"/>
                <a:ea typeface="Calibri" panose="020F0502020204030204" pitchFamily="34" charset="0"/>
                <a:cs typeface="Adobe Arabic" pitchFamily="18" charset="-78"/>
              </a:rPr>
              <a:t>سلبيات أسواق المال</a:t>
            </a:r>
            <a:endParaRPr lang="en-US"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buClr>
                <a:srgbClr val="C00000"/>
              </a:buClr>
              <a:buFont typeface="Symbol" panose="05050102010706020507" pitchFamily="18" charset="2"/>
              <a:buChar char=""/>
            </a:pPr>
            <a:r>
              <a:rPr lang="ar-EG" sz="2800" b="1" dirty="0">
                <a:latin typeface="Calibri" panose="020F0502020204030204" pitchFamily="34" charset="0"/>
                <a:ea typeface="Calibri" panose="020F0502020204030204" pitchFamily="34" charset="0"/>
                <a:cs typeface="Adobe Arabic" pitchFamily="18" charset="-78"/>
              </a:rPr>
              <a:t>دور </a:t>
            </a:r>
            <a:r>
              <a:rPr lang="ar-EG" sz="2800" b="1" dirty="0" smtClean="0">
                <a:latin typeface="Calibri" panose="020F0502020204030204" pitchFamily="34" charset="0"/>
                <a:ea typeface="Calibri" panose="020F0502020204030204" pitchFamily="34" charset="0"/>
                <a:cs typeface="Adobe Arabic" pitchFamily="18" charset="-78"/>
              </a:rPr>
              <a:t>الأسواق </a:t>
            </a:r>
            <a:r>
              <a:rPr lang="ar-EG" sz="2800" b="1" dirty="0">
                <a:latin typeface="Calibri" panose="020F0502020204030204" pitchFamily="34" charset="0"/>
                <a:ea typeface="Calibri" panose="020F0502020204030204" pitchFamily="34" charset="0"/>
                <a:cs typeface="Adobe Arabic" pitchFamily="18" charset="-78"/>
              </a:rPr>
              <a:t>المالية في النشاط الاقتصادي</a:t>
            </a:r>
            <a:endParaRPr lang="en-US"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15000"/>
              </a:lnSpc>
              <a:spcAft>
                <a:spcPts val="1000"/>
              </a:spcAft>
              <a:buClr>
                <a:srgbClr val="C00000"/>
              </a:buClr>
              <a:buFont typeface="Symbol" panose="05050102010706020507" pitchFamily="18" charset="2"/>
              <a:buChar char=""/>
            </a:pPr>
            <a:r>
              <a:rPr lang="ar-EG" sz="2800" b="1" dirty="0">
                <a:latin typeface="Calibri" panose="020F0502020204030204" pitchFamily="34" charset="0"/>
                <a:ea typeface="Calibri" panose="020F0502020204030204" pitchFamily="34" charset="0"/>
                <a:cs typeface="Adobe Arabic" pitchFamily="18" charset="-78"/>
              </a:rPr>
              <a:t>علاقة </a:t>
            </a:r>
            <a:r>
              <a:rPr lang="ar-EG" sz="2800" b="1" dirty="0" smtClean="0">
                <a:latin typeface="Calibri" panose="020F0502020204030204" pitchFamily="34" charset="0"/>
                <a:ea typeface="Calibri" panose="020F0502020204030204" pitchFamily="34" charset="0"/>
                <a:cs typeface="Adobe Arabic" pitchFamily="18" charset="-78"/>
              </a:rPr>
              <a:t>الأسواق </a:t>
            </a:r>
            <a:r>
              <a:rPr lang="ar-EG" sz="2800" b="1" dirty="0">
                <a:latin typeface="Calibri" panose="020F0502020204030204" pitchFamily="34" charset="0"/>
                <a:ea typeface="Calibri" panose="020F0502020204030204" pitchFamily="34" charset="0"/>
                <a:cs typeface="Adobe Arabic" pitchFamily="18" charset="-78"/>
              </a:rPr>
              <a:t>المالية بالنشاط الاقتصادي</a:t>
            </a:r>
            <a:endParaRPr lang="en-US" dirty="0">
              <a:latin typeface="Calibri" panose="020F0502020204030204" pitchFamily="34" charset="0"/>
              <a:ea typeface="Calibri" panose="020F0502020204030204" pitchFamily="34" charset="0"/>
              <a:cs typeface="Adobe Arabic" pitchFamily="18" charset="-78"/>
            </a:endParaRPr>
          </a:p>
        </p:txBody>
      </p:sp>
      <p:sp>
        <p:nvSpPr>
          <p:cNvPr id="3" name="Down Ribbon 2"/>
          <p:cNvSpPr/>
          <p:nvPr/>
        </p:nvSpPr>
        <p:spPr>
          <a:xfrm>
            <a:off x="3851920" y="555526"/>
            <a:ext cx="4824817" cy="1152128"/>
          </a:xfrm>
          <a:prstGeom prst="ribbon">
            <a:avLst/>
          </a:prstGeom>
          <a:solidFill>
            <a:schemeClr val="accent6">
              <a:lumMod val="20000"/>
              <a:lumOff val="80000"/>
            </a:schemeClr>
          </a:solidFill>
        </p:spPr>
        <p:style>
          <a:lnRef idx="3">
            <a:schemeClr val="lt1"/>
          </a:lnRef>
          <a:fillRef idx="1">
            <a:schemeClr val="accent1"/>
          </a:fillRef>
          <a:effectRef idx="1">
            <a:schemeClr val="accent1"/>
          </a:effectRef>
          <a:fontRef idx="minor">
            <a:schemeClr val="lt1"/>
          </a:fontRef>
        </p:style>
        <p:txBody>
          <a:bodyPr lIns="68589" tIns="34295" rIns="68589" bIns="34295" rtlCol="1"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EG" sz="2700" b="1" i="0" u="none" strike="noStrike" kern="0" cap="none" spc="0" normalizeH="0" baseline="0" noProof="0" dirty="0">
                <a:ln w="1905"/>
                <a:solidFill>
                  <a:srgbClr val="C5C4BF">
                    <a:lumMod val="50000"/>
                  </a:srgbClr>
                </a:solidFill>
                <a:effectLst>
                  <a:innerShdw blurRad="69850" dist="43180" dir="5400000">
                    <a:srgbClr val="000000">
                      <a:alpha val="65000"/>
                    </a:srgbClr>
                  </a:innerShdw>
                </a:effectLst>
                <a:uLnTx/>
                <a:uFillTx/>
                <a:latin typeface="Adobe Arabic" pitchFamily="18" charset="-78"/>
                <a:ea typeface="+mn-ea"/>
                <a:cs typeface="Adobe Arabic" pitchFamily="18" charset="-78"/>
                <a:sym typeface="Arial"/>
              </a:rPr>
              <a:t>الجلسة </a:t>
            </a:r>
            <a:r>
              <a:rPr kumimoji="0" lang="ar-EG" sz="2700" b="1" i="0" u="none" strike="noStrike" kern="0" cap="none" spc="0" normalizeH="0" baseline="0" noProof="0" dirty="0" smtClean="0">
                <a:ln w="1905"/>
                <a:solidFill>
                  <a:srgbClr val="C5C4BF">
                    <a:lumMod val="50000"/>
                  </a:srgbClr>
                </a:solidFill>
                <a:effectLst>
                  <a:innerShdw blurRad="69850" dist="43180" dir="5400000">
                    <a:srgbClr val="000000">
                      <a:alpha val="65000"/>
                    </a:srgbClr>
                  </a:innerShdw>
                </a:effectLst>
                <a:uLnTx/>
                <a:uFillTx/>
                <a:latin typeface="Adobe Arabic" pitchFamily="18" charset="-78"/>
                <a:ea typeface="+mn-ea"/>
                <a:cs typeface="Adobe Arabic" pitchFamily="18" charset="-78"/>
                <a:sym typeface="Arial"/>
              </a:rPr>
              <a:t>الأول</a:t>
            </a:r>
            <a:r>
              <a:rPr kumimoji="0" lang="ar-JO" sz="2700" b="1" i="0" u="none" strike="noStrike" kern="0" cap="none" spc="0" normalizeH="0" baseline="0" noProof="0" dirty="0" smtClean="0">
                <a:ln w="1905"/>
                <a:solidFill>
                  <a:srgbClr val="C5C4BF">
                    <a:lumMod val="50000"/>
                  </a:srgbClr>
                </a:solidFill>
                <a:effectLst>
                  <a:innerShdw blurRad="69850" dist="43180" dir="5400000">
                    <a:srgbClr val="000000">
                      <a:alpha val="65000"/>
                    </a:srgbClr>
                  </a:innerShdw>
                </a:effectLst>
                <a:uLnTx/>
                <a:uFillTx/>
                <a:latin typeface="Adobe Arabic" pitchFamily="18" charset="-78"/>
                <a:ea typeface="+mn-ea"/>
                <a:cs typeface="Adobe Arabic" pitchFamily="18" charset="-78"/>
                <a:sym typeface="Arial"/>
              </a:rPr>
              <a:t>ى</a:t>
            </a:r>
            <a:endParaRPr kumimoji="0" lang="en-US" sz="2700" b="1" i="0" u="none" strike="noStrike" kern="0" cap="none" spc="0" normalizeH="0" baseline="0" noProof="0" dirty="0">
              <a:ln w="1905"/>
              <a:solidFill>
                <a:srgbClr val="C5C4BF">
                  <a:lumMod val="50000"/>
                </a:srgbClr>
              </a:solidFill>
              <a:effectLst>
                <a:innerShdw blurRad="69850" dist="43180" dir="5400000">
                  <a:srgbClr val="000000">
                    <a:alpha val="65000"/>
                  </a:srgbClr>
                </a:innerShdw>
              </a:effectLst>
              <a:uLnTx/>
              <a:uFillTx/>
              <a:latin typeface="Adobe Arabic" pitchFamily="18" charset="-78"/>
              <a:ea typeface="+mn-ea"/>
              <a:cs typeface="+mn-cs"/>
              <a:sym typeface="Arial"/>
            </a:endParaRPr>
          </a:p>
        </p:txBody>
      </p:sp>
      <p:pic>
        <p:nvPicPr>
          <p:cNvPr id="33796" name="Picture 4" descr="Start race icon web button on round blue Vector Imag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0456"/>
          <a:stretch/>
        </p:blipFill>
        <p:spPr bwMode="auto">
          <a:xfrm>
            <a:off x="1187624" y="1993648"/>
            <a:ext cx="2016224" cy="19493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575784204"/>
      </p:ext>
    </p:extLst>
  </p:cSld>
  <p:clrMapOvr>
    <a:masterClrMapping/>
  </p:clrMapOvr>
  <p:transition>
    <p:wipe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Youtube icon logo - Transparent PNG &amp; SVG vector f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40702"/>
            <a:ext cx="4392488" cy="4465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9814973"/>
      </p:ext>
    </p:extLst>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Youtube icon logo - Transparent PNG &amp; SVG vector f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40702"/>
            <a:ext cx="4392488" cy="4465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1337043"/>
      </p:ext>
    </p:extLst>
  </p:cSld>
  <p:clrMapOvr>
    <a:masterClrMapping/>
  </p:clrMapOvr>
  <p:transition>
    <p:wipe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59632" y="986351"/>
            <a:ext cx="6408712" cy="1405267"/>
          </a:xfrm>
          <a:prstGeom prst="rect">
            <a:avLst/>
          </a:prstGeom>
        </p:spPr>
        <p:txBody>
          <a:bodyPr wrap="square" lIns="68589" tIns="34295" rIns="68589" bIns="34295">
            <a:spAutoFit/>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tab pos="1630897" algn="l"/>
                <a:tab pos="2427770" algn="ctr"/>
              </a:tabLst>
              <a:defRPr/>
            </a:pPr>
            <a:r>
              <a:rPr kumimoji="0" lang="ar-EG" sz="2400" b="1" i="0" u="sng" strike="noStrike" kern="0" cap="none" spc="0" normalizeH="0" baseline="0" noProof="0" dirty="0">
                <a:ln>
                  <a:noFill/>
                </a:ln>
                <a:solidFill>
                  <a:srgbClr val="002060"/>
                </a:solidFill>
                <a:effectLst/>
                <a:uLnTx/>
                <a:uFillTx/>
                <a:latin typeface="Adobe Arabic" pitchFamily="18" charset="-78"/>
                <a:ea typeface="Times New Roman"/>
                <a:cs typeface="Adobe Arabic" pitchFamily="18" charset="-78"/>
                <a:sym typeface="Arial"/>
              </a:rPr>
              <a:t>عصف ذهني</a:t>
            </a:r>
            <a:endParaRPr kumimoji="0" lang="en-US" sz="2400" b="0" i="0" u="none" strike="noStrike" kern="0" cap="none" spc="0" normalizeH="0" baseline="0" noProof="0" dirty="0">
              <a:ln>
                <a:noFill/>
              </a:ln>
              <a:solidFill>
                <a:srgbClr val="000000"/>
              </a:solidFill>
              <a:effectLst/>
              <a:uLnTx/>
              <a:uFillTx/>
              <a:latin typeface="Adobe Arabic" pitchFamily="18" charset="-78"/>
              <a:ea typeface="Times New Roman"/>
              <a:cs typeface="Adobe Arabic" pitchFamily="18" charset="-78"/>
              <a:sym typeface="Arial"/>
            </a:endParaRPr>
          </a:p>
          <a:p>
            <a:pPr algn="ctr" rtl="1">
              <a:lnSpc>
                <a:spcPct val="115000"/>
              </a:lnSpc>
              <a:spcAft>
                <a:spcPts val="1000"/>
              </a:spcAft>
            </a:pPr>
            <a:r>
              <a:rPr lang="ar-EG" sz="2400" b="1" kern="1200" dirty="0">
                <a:solidFill>
                  <a:srgbClr val="C00000"/>
                </a:solidFill>
                <a:latin typeface="Calibri" panose="020F0502020204030204" pitchFamily="34" charset="0"/>
                <a:ea typeface="Calibri" panose="020F0502020204030204" pitchFamily="34" charset="0"/>
                <a:cs typeface="Adobe Arabic" pitchFamily="18" charset="-78"/>
              </a:rPr>
              <a:t>عزيزي المتدرب</a:t>
            </a:r>
            <a:r>
              <a:rPr lang="ar-EG" sz="2400" b="1" kern="1200" dirty="0" smtClean="0">
                <a:latin typeface="Calibri" panose="020F0502020204030204" pitchFamily="34" charset="0"/>
                <a:ea typeface="Calibri" panose="020F0502020204030204" pitchFamily="34" charset="0"/>
                <a:cs typeface="Adobe Arabic" pitchFamily="18" charset="-78"/>
              </a:rPr>
              <a:t>:</a:t>
            </a:r>
            <a:r>
              <a:rPr lang="ar-JO" sz="2400" b="1" kern="1200" dirty="0" smtClean="0">
                <a:latin typeface="Calibri" panose="020F0502020204030204" pitchFamily="34" charset="0"/>
                <a:ea typeface="Calibri" panose="020F0502020204030204" pitchFamily="34" charset="0"/>
                <a:cs typeface="Adobe Arabic" pitchFamily="18" charset="-78"/>
              </a:rPr>
              <a:t> </a:t>
            </a:r>
            <a:r>
              <a:rPr lang="ar-EG" sz="2400" b="1" kern="1200" dirty="0" smtClean="0">
                <a:latin typeface="Calibri" panose="020F0502020204030204" pitchFamily="34" charset="0"/>
                <a:ea typeface="Calibri" panose="020F0502020204030204" pitchFamily="34" charset="0"/>
                <a:cs typeface="Adobe Arabic" pitchFamily="18" charset="-78"/>
              </a:rPr>
              <a:t>أذكر </a:t>
            </a:r>
            <a:r>
              <a:rPr lang="ar-EG" sz="2400" b="1" kern="1200" dirty="0">
                <a:latin typeface="Calibri" panose="020F0502020204030204" pitchFamily="34" charset="0"/>
                <a:ea typeface="Calibri" panose="020F0502020204030204" pitchFamily="34" charset="0"/>
                <a:cs typeface="Adobe Arabic" pitchFamily="18" charset="-78"/>
              </a:rPr>
              <a:t>ما تعرفه عن</a:t>
            </a:r>
            <a:r>
              <a:rPr lang="ar-EG" sz="2400" b="1" dirty="0">
                <a:latin typeface="Calibri" panose="020F0502020204030204" pitchFamily="34" charset="0"/>
                <a:ea typeface="Calibri" panose="020F0502020204030204" pitchFamily="34" charset="0"/>
                <a:cs typeface="Adobe Arabic" pitchFamily="18" charset="-78"/>
              </a:rPr>
              <a:t> سلبيات أسواق </a:t>
            </a:r>
            <a:r>
              <a:rPr lang="ar-EG" sz="2400" b="1" dirty="0" smtClean="0">
                <a:latin typeface="Calibri" panose="020F0502020204030204" pitchFamily="34" charset="0"/>
                <a:ea typeface="Calibri" panose="020F0502020204030204" pitchFamily="34" charset="0"/>
                <a:cs typeface="Adobe Arabic" pitchFamily="18" charset="-78"/>
              </a:rPr>
              <a:t>المال</a:t>
            </a:r>
            <a:r>
              <a:rPr lang="ar-JO" sz="2400" b="1" dirty="0" smtClean="0">
                <a:latin typeface="Calibri" panose="020F0502020204030204" pitchFamily="34" charset="0"/>
                <a:ea typeface="Calibri" panose="020F0502020204030204" pitchFamily="34" charset="0"/>
                <a:cs typeface="Adobe Arabic" pitchFamily="18" charset="-78"/>
              </a:rPr>
              <a:t>؟</a:t>
            </a:r>
            <a:endParaRPr lang="en-US" sz="1200" dirty="0">
              <a:latin typeface="Calibri" panose="020F0502020204030204" pitchFamily="34" charset="0"/>
              <a:ea typeface="Calibri" panose="020F0502020204030204" pitchFamily="34" charset="0"/>
              <a:cs typeface="Adobe Arabic" pitchFamily="18" charset="-78"/>
            </a:endParaRPr>
          </a:p>
          <a:p>
            <a:pPr marL="0" marR="0" lvl="0" indent="0" algn="ctr" defTabSz="914400" rtl="0" eaLnBrk="1" fontAlgn="auto" latinLnBrk="0" hangingPunct="1">
              <a:lnSpc>
                <a:spcPct val="106000"/>
              </a:lnSpc>
              <a:spcBef>
                <a:spcPts val="0"/>
              </a:spcBef>
              <a:spcAft>
                <a:spcPts val="750"/>
              </a:spcAft>
              <a:buClr>
                <a:srgbClr val="000000"/>
              </a:buClr>
              <a:buSzTx/>
              <a:buFont typeface="Arial"/>
              <a:buNone/>
              <a:tabLst/>
              <a:defRPr/>
            </a:pPr>
            <a:r>
              <a:rPr kumimoji="0" lang="ar-EG" sz="2400" b="1" i="0" u="none" strike="noStrike" kern="0" cap="none" spc="0" normalizeH="0" baseline="0" noProof="0" dirty="0" smtClean="0">
                <a:ln>
                  <a:noFill/>
                </a:ln>
                <a:solidFill>
                  <a:srgbClr val="000000"/>
                </a:solidFill>
                <a:effectLst/>
                <a:uLnTx/>
                <a:uFillTx/>
                <a:latin typeface="Adobe Arabic" pitchFamily="18" charset="-78"/>
                <a:ea typeface="Calibri"/>
                <a:cs typeface="Adobe Arabic" pitchFamily="18" charset="-78"/>
                <a:sym typeface="Arial"/>
              </a:rPr>
              <a:t>.</a:t>
            </a:r>
            <a:endParaRPr kumimoji="0" lang="en-US" sz="1100" b="0" i="0" u="none" strike="noStrike" kern="0" cap="none" spc="0" normalizeH="0" baseline="0" noProof="0" dirty="0">
              <a:ln>
                <a:noFill/>
              </a:ln>
              <a:solidFill>
                <a:srgbClr val="000000"/>
              </a:solidFill>
              <a:effectLst/>
              <a:uLnTx/>
              <a:uFillTx/>
              <a:latin typeface="Calibri"/>
              <a:ea typeface="Calibri"/>
              <a:cs typeface="Adobe Arabic" pitchFamily="18" charset="-78"/>
              <a:sym typeface="Arial"/>
            </a:endParaRPr>
          </a:p>
        </p:txBody>
      </p:sp>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pic>
        <p:nvPicPr>
          <p:cNvPr id="12" name="Picture 11" descr="As A Leader, Are You Asking The Right Questions?"/>
          <p:cNvPicPr/>
          <p:nvPr/>
        </p:nvPicPr>
        <p:blipFill>
          <a:blip r:embed="rId2">
            <a:extLst>
              <a:ext uri="{28A0092B-C50C-407E-A947-70E740481C1C}">
                <a14:useLocalDpi xmlns:a14="http://schemas.microsoft.com/office/drawing/2010/main" val="0"/>
              </a:ext>
            </a:extLst>
          </a:blip>
          <a:srcRect/>
          <a:stretch>
            <a:fillRect/>
          </a:stretch>
        </p:blipFill>
        <p:spPr bwMode="auto">
          <a:xfrm>
            <a:off x="2627784" y="2139702"/>
            <a:ext cx="3672408" cy="24242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Rectangle 7"/>
          <p:cNvSpPr/>
          <p:nvPr/>
        </p:nvSpPr>
        <p:spPr>
          <a:xfrm>
            <a:off x="3849076" y="246695"/>
            <a:ext cx="1229824"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EG" sz="4000" b="1" i="0" u="none" strike="noStrike" kern="0" cap="none" spc="0" normalizeH="0" baseline="0" noProof="0" dirty="0">
                <a:ln>
                  <a:noFill/>
                </a:ln>
                <a:solidFill>
                  <a:srgbClr val="E9DBDB">
                    <a:lumMod val="50000"/>
                  </a:srgbClr>
                </a:solidFill>
                <a:effectLst/>
                <a:uLnTx/>
                <a:uFillTx/>
                <a:latin typeface="Adobe Arabic" pitchFamily="18" charset="-78"/>
                <a:ea typeface="+mn-ea"/>
                <a:cs typeface="Adobe Arabic" pitchFamily="18" charset="-78"/>
                <a:sym typeface="Arial"/>
              </a:rPr>
              <a:t>نشاط </a:t>
            </a:r>
            <a:r>
              <a:rPr kumimoji="0" lang="ar-EG" sz="4000" b="1" i="0" u="none" strike="noStrike" kern="0" cap="none" spc="0" normalizeH="0" baseline="0" noProof="0" dirty="0" smtClean="0">
                <a:ln>
                  <a:noFill/>
                </a:ln>
                <a:solidFill>
                  <a:srgbClr val="E9DBDB">
                    <a:lumMod val="50000"/>
                  </a:srgbClr>
                </a:solidFill>
                <a:effectLst/>
                <a:uLnTx/>
                <a:uFillTx/>
                <a:latin typeface="Adobe Arabic" pitchFamily="18" charset="-78"/>
                <a:ea typeface="+mn-ea"/>
                <a:cs typeface="Adobe Arabic" pitchFamily="18" charset="-78"/>
                <a:sym typeface="Arial"/>
              </a:rPr>
              <a:t>5</a:t>
            </a:r>
            <a:endParaRPr kumimoji="0" lang="ar-EG" sz="4000" b="1" i="0" u="none" strike="noStrike" kern="0" cap="none" spc="0" normalizeH="0" baseline="0" noProof="0" dirty="0">
              <a:ln>
                <a:noFill/>
              </a:ln>
              <a:solidFill>
                <a:srgbClr val="E9DBDB">
                  <a:lumMod val="50000"/>
                </a:srgbClr>
              </a:solidFill>
              <a:effectLst/>
              <a:uLnTx/>
              <a:uFillTx/>
              <a:latin typeface="Adobe Arabic" pitchFamily="18" charset="-78"/>
              <a:ea typeface="+mn-ea"/>
              <a:cs typeface="Adobe Arabic" pitchFamily="18" charset="-78"/>
              <a:sym typeface="Arial"/>
            </a:endParaRPr>
          </a:p>
        </p:txBody>
      </p:sp>
    </p:spTree>
    <p:extLst>
      <p:ext uri="{BB962C8B-B14F-4D97-AF65-F5344CB8AC3E}">
        <p14:creationId xmlns:p14="http://schemas.microsoft.com/office/powerpoint/2010/main" val="3354514585"/>
      </p:ext>
    </p:extLst>
  </p:cSld>
  <p:clrMapOvr>
    <a:masterClrMapping/>
  </p:clrMapOvr>
  <p:transition>
    <p:wipe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3" name="Rectangle 2"/>
          <p:cNvSpPr/>
          <p:nvPr/>
        </p:nvSpPr>
        <p:spPr>
          <a:xfrm>
            <a:off x="3851920" y="1347614"/>
            <a:ext cx="4572000" cy="2099036"/>
          </a:xfrm>
          <a:prstGeom prst="rect">
            <a:avLst/>
          </a:prstGeom>
        </p:spPr>
        <p:txBody>
          <a:bodyPr>
            <a:spAutoFit/>
          </a:bodyPr>
          <a:lstStyle/>
          <a:p>
            <a:pPr algn="r" rtl="1">
              <a:lnSpc>
                <a:spcPct val="115000"/>
              </a:lnSpc>
              <a:spcAft>
                <a:spcPts val="800"/>
              </a:spcAft>
            </a:pPr>
            <a:r>
              <a:rPr lang="ar-EG" sz="2400" b="1" dirty="0">
                <a:solidFill>
                  <a:srgbClr val="C00000"/>
                </a:solidFill>
                <a:latin typeface="Calibri" panose="020F0502020204030204" pitchFamily="34" charset="0"/>
                <a:ea typeface="Times New Roman" panose="02020603050405020304" pitchFamily="18" charset="0"/>
                <a:cs typeface="Adobe Arabic" pitchFamily="18" charset="-78"/>
              </a:rPr>
              <a:t>سلبيات أسواق المال</a:t>
            </a:r>
            <a:endParaRPr lang="en-US" sz="1600" dirty="0">
              <a:latin typeface="Calibri" panose="020F0502020204030204" pitchFamily="34" charset="0"/>
              <a:ea typeface="Calibri" panose="020F0502020204030204" pitchFamily="34" charset="0"/>
              <a:cs typeface="Adobe Arabic" pitchFamily="18" charset="-78"/>
            </a:endParaRPr>
          </a:p>
          <a:p>
            <a:pPr algn="r" rtl="1">
              <a:lnSpc>
                <a:spcPct val="115000"/>
              </a:lnSpc>
              <a:spcAft>
                <a:spcPts val="800"/>
              </a:spcAft>
            </a:pPr>
            <a:r>
              <a:rPr lang="ar-EG" sz="2400" b="1" dirty="0">
                <a:latin typeface="Calibri" panose="020F0502020204030204" pitchFamily="34" charset="0"/>
                <a:ea typeface="Times New Roman" panose="02020603050405020304" pitchFamily="18" charset="0"/>
                <a:cs typeface="Adobe Arabic" pitchFamily="18" charset="-78"/>
              </a:rPr>
              <a:t>تحليل نظري للمضاربة</a:t>
            </a:r>
            <a:endParaRPr lang="en-US" sz="1600" dirty="0">
              <a:latin typeface="Calibri" panose="020F0502020204030204" pitchFamily="34" charset="0"/>
              <a:ea typeface="Calibri" panose="020F0502020204030204" pitchFamily="34" charset="0"/>
              <a:cs typeface="Adobe Arabic" pitchFamily="18" charset="-78"/>
            </a:endParaRPr>
          </a:p>
          <a:p>
            <a:pPr algn="r" rtl="1">
              <a:lnSpc>
                <a:spcPct val="115000"/>
              </a:lnSpc>
              <a:spcAft>
                <a:spcPts val="800"/>
              </a:spcAft>
            </a:pPr>
            <a:r>
              <a:rPr lang="ar-EG" sz="2400" b="1" dirty="0">
                <a:latin typeface="Calibri" panose="020F0502020204030204" pitchFamily="34" charset="0"/>
                <a:ea typeface="Times New Roman" panose="02020603050405020304" pitchFamily="18" charset="0"/>
                <a:cs typeface="Adobe Arabic" pitchFamily="18" charset="-78"/>
              </a:rPr>
              <a:t>غياب السيولة عن الاقتصاد «الحقيقي</a:t>
            </a:r>
            <a:r>
              <a:rPr lang="en-US" sz="2400" b="1" dirty="0">
                <a:latin typeface="Adobe Arabic" pitchFamily="18" charset="-78"/>
                <a:ea typeface="Times New Roman" panose="02020603050405020304" pitchFamily="18" charset="0"/>
                <a:cs typeface="Adobe Arabic" pitchFamily="18" charset="-78"/>
              </a:rPr>
              <a:t>»</a:t>
            </a:r>
            <a:endParaRPr lang="en-US" sz="1600" dirty="0">
              <a:latin typeface="Calibri" panose="020F0502020204030204" pitchFamily="34" charset="0"/>
              <a:ea typeface="Calibri" panose="020F0502020204030204" pitchFamily="34" charset="0"/>
              <a:cs typeface="Adobe Arabic" pitchFamily="18" charset="-78"/>
            </a:endParaRPr>
          </a:p>
          <a:p>
            <a:pPr algn="r" rtl="1">
              <a:lnSpc>
                <a:spcPct val="115000"/>
              </a:lnSpc>
              <a:spcAft>
                <a:spcPts val="800"/>
              </a:spcAft>
            </a:pPr>
            <a:r>
              <a:rPr lang="ar-EG" sz="2400" b="1" dirty="0" smtClean="0">
                <a:latin typeface="Calibri" panose="020F0502020204030204" pitchFamily="34" charset="0"/>
                <a:ea typeface="Times New Roman" panose="02020603050405020304" pitchFamily="18" charset="0"/>
                <a:cs typeface="Adobe Arabic" pitchFamily="18" charset="-78"/>
              </a:rPr>
              <a:t>الأسواق </a:t>
            </a:r>
            <a:r>
              <a:rPr lang="ar-EG" sz="2400" b="1" dirty="0">
                <a:latin typeface="Calibri" panose="020F0502020204030204" pitchFamily="34" charset="0"/>
                <a:ea typeface="Times New Roman" panose="02020603050405020304" pitchFamily="18" charset="0"/>
                <a:cs typeface="Adobe Arabic" pitchFamily="18" charset="-78"/>
              </a:rPr>
              <a:t>منقطعة عن الواقع</a:t>
            </a:r>
            <a:endParaRPr lang="en-US" sz="1600" dirty="0">
              <a:effectLst/>
              <a:latin typeface="Calibri" panose="020F0502020204030204" pitchFamily="34" charset="0"/>
              <a:ea typeface="Calibri" panose="020F0502020204030204" pitchFamily="34" charset="0"/>
              <a:cs typeface="Adobe Arabic" pitchFamily="18"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203598"/>
            <a:ext cx="3919457" cy="3147814"/>
          </a:xfrm>
          <a:prstGeom prst="rect">
            <a:avLst/>
          </a:prstGeom>
          <a:ln>
            <a:noFill/>
          </a:ln>
          <a:effectLst>
            <a:softEdge rad="112500"/>
          </a:effectLst>
        </p:spPr>
      </p:pic>
    </p:spTree>
    <p:extLst>
      <p:ext uri="{BB962C8B-B14F-4D97-AF65-F5344CB8AC3E}">
        <p14:creationId xmlns:p14="http://schemas.microsoft.com/office/powerpoint/2010/main" val="1678118958"/>
      </p:ext>
    </p:extLst>
  </p:cSld>
  <p:clrMapOvr>
    <a:masterClrMapping/>
  </p:clrMapOvr>
  <p:transition>
    <p:wipe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2" name="Rectangle 1"/>
          <p:cNvSpPr/>
          <p:nvPr/>
        </p:nvSpPr>
        <p:spPr>
          <a:xfrm>
            <a:off x="3203848" y="1419622"/>
            <a:ext cx="5454352" cy="2759730"/>
          </a:xfrm>
          <a:prstGeom prst="rect">
            <a:avLst/>
          </a:prstGeom>
        </p:spPr>
        <p:txBody>
          <a:bodyPr wrap="square">
            <a:spAutoFit/>
          </a:bodyPr>
          <a:lstStyle/>
          <a:p>
            <a:pPr algn="r" rtl="1">
              <a:spcAft>
                <a:spcPts val="800"/>
              </a:spcAft>
            </a:pPr>
            <a:r>
              <a:rPr lang="ar-EG" sz="1600" b="1" dirty="0">
                <a:latin typeface="Calibri" panose="020F0502020204030204" pitchFamily="34" charset="0"/>
                <a:ea typeface="Times New Roman" panose="02020603050405020304" pitchFamily="18" charset="0"/>
                <a:cs typeface="Adobe Arabic" pitchFamily="18" charset="-78"/>
              </a:rPr>
              <a:t>يشجع السوق المالي المستثمرين الذين لديهم أموال فائضة على استثمار أموالهم في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التي تطرحها هذه </a:t>
            </a:r>
            <a:r>
              <a:rPr lang="ar-EG" sz="1600" b="1" dirty="0" smtClean="0">
                <a:latin typeface="Calibri" panose="020F0502020204030204" pitchFamily="34" charset="0"/>
                <a:ea typeface="Times New Roman" panose="02020603050405020304" pitchFamily="18" charset="0"/>
                <a:cs typeface="Adobe Arabic" pitchFamily="18" charset="-78"/>
              </a:rPr>
              <a:t>الأسواق، </a:t>
            </a:r>
            <a:r>
              <a:rPr lang="ar-EG" sz="1600" b="1" dirty="0">
                <a:latin typeface="Calibri" panose="020F0502020204030204" pitchFamily="34" charset="0"/>
                <a:ea typeface="Times New Roman" panose="02020603050405020304" pitchFamily="18" charset="0"/>
                <a:cs typeface="Adobe Arabic" pitchFamily="18" charset="-78"/>
              </a:rPr>
              <a:t>مما يحرك عجلة الإقتصاد ويزيد النشاط الإقتصادي باستثمار الأموال بدل إدخارها. </a:t>
            </a:r>
            <a:endParaRPr lang="en-US" sz="1100" dirty="0">
              <a:latin typeface="Calibri" panose="020F0502020204030204" pitchFamily="34" charset="0"/>
              <a:ea typeface="Calibri" panose="020F0502020204030204" pitchFamily="34" charset="0"/>
              <a:cs typeface="Adobe Arabic" pitchFamily="18" charset="-78"/>
            </a:endParaRPr>
          </a:p>
          <a:p>
            <a:pPr algn="r" rtl="1">
              <a:spcAft>
                <a:spcPts val="800"/>
              </a:spcAft>
            </a:pPr>
            <a:r>
              <a:rPr lang="ar-EG" sz="1600" b="1" dirty="0">
                <a:latin typeface="Calibri" panose="020F0502020204030204" pitchFamily="34" charset="0"/>
                <a:ea typeface="Times New Roman" panose="02020603050405020304" pitchFamily="18" charset="0"/>
                <a:cs typeface="Adobe Arabic" pitchFamily="18" charset="-78"/>
              </a:rPr>
              <a:t>يسمح السوق المالي للحكومات بطرح سندات وأذونات خزينة للإكتتاب العام بآجال مختلفة للأفراد والشركات، مما يحرك السوق المالي بإقتراض الحكومة من الشعب عن طريق هذه الصكوك وإستفادة الحكومة بهذه الطريقة لسد بعض إلتزاماتها ونفقاتها وتمويل المشاريع التي تخص التنمية الإقتصادية. </a:t>
            </a:r>
            <a:endParaRPr lang="en-US" sz="1100" dirty="0">
              <a:latin typeface="Calibri" panose="020F0502020204030204" pitchFamily="34" charset="0"/>
              <a:ea typeface="Calibri" panose="020F0502020204030204" pitchFamily="34" charset="0"/>
              <a:cs typeface="Adobe Arabic" pitchFamily="18" charset="-78"/>
            </a:endParaRPr>
          </a:p>
          <a:p>
            <a:pPr algn="r" rtl="1">
              <a:spcAft>
                <a:spcPts val="800"/>
              </a:spcAft>
            </a:pPr>
            <a:r>
              <a:rPr lang="ar-EG" sz="1600" b="1" dirty="0">
                <a:latin typeface="Calibri" panose="020F0502020204030204" pitchFamily="34" charset="0"/>
                <a:ea typeface="Times New Roman" panose="02020603050405020304" pitchFamily="18" charset="0"/>
                <a:cs typeface="Adobe Arabic" pitchFamily="18" charset="-78"/>
              </a:rPr>
              <a:t>يوجه السوق المالي المستثمرين للاستثمار في المجالات الأكثر ربحية، مما يؤدي إلى نمو وازدهار إقتصادي، ولكن هذا يعتمد بشكل أساسي على </a:t>
            </a:r>
            <a:r>
              <a:rPr lang="ar-EG" sz="1600" b="1" dirty="0" smtClean="0">
                <a:latin typeface="Calibri" panose="020F0502020204030204" pitchFamily="34" charset="0"/>
                <a:ea typeface="Times New Roman" panose="02020603050405020304" pitchFamily="18" charset="0"/>
                <a:cs typeface="Adobe Arabic" pitchFamily="18" charset="-78"/>
              </a:rPr>
              <a:t>أن </a:t>
            </a:r>
            <a:r>
              <a:rPr lang="ar-EG" sz="1600" b="1" dirty="0">
                <a:latin typeface="Calibri" panose="020F0502020204030204" pitchFamily="34" charset="0"/>
                <a:ea typeface="Times New Roman" panose="02020603050405020304" pitchFamily="18" charset="0"/>
                <a:cs typeface="Adobe Arabic" pitchFamily="18" charset="-78"/>
              </a:rPr>
              <a:t>يكون متوفر في السوق المالي كفاءة في التسعير وفي التشغيل، وأن يكون هناك عدالة واستمرارية في السوق، وأن يتم تسعير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بصورة واقعية غير مبالغ فيها على أساس المعرفة والعدالة. </a:t>
            </a:r>
            <a:endParaRPr lang="en-US" sz="1100" dirty="0">
              <a:effectLst/>
              <a:latin typeface="Calibri" panose="020F0502020204030204" pitchFamily="34" charset="0"/>
              <a:ea typeface="Calibri" panose="020F0502020204030204" pitchFamily="34" charset="0"/>
              <a:cs typeface="Adobe Arabic" pitchFamily="18" charset="-78"/>
            </a:endParaRPr>
          </a:p>
        </p:txBody>
      </p:sp>
      <p:sp>
        <p:nvSpPr>
          <p:cNvPr id="3" name="Rectangle 2"/>
          <p:cNvSpPr/>
          <p:nvPr/>
        </p:nvSpPr>
        <p:spPr>
          <a:xfrm>
            <a:off x="5217705" y="771550"/>
            <a:ext cx="3358612" cy="503215"/>
          </a:xfrm>
          <a:prstGeom prst="rect">
            <a:avLst/>
          </a:prstGeom>
        </p:spPr>
        <p:txBody>
          <a:bodyPr wrap="none">
            <a:spAutoFit/>
          </a:bodyPr>
          <a:lstStyle/>
          <a:p>
            <a:pPr algn="r" rtl="1">
              <a:lnSpc>
                <a:spcPct val="115000"/>
              </a:lnSpc>
              <a:spcAft>
                <a:spcPts val="800"/>
              </a:spcAft>
            </a:pPr>
            <a:r>
              <a:rPr lang="ar-EG" sz="2400" b="1" u="sng" dirty="0">
                <a:solidFill>
                  <a:srgbClr val="C00000"/>
                </a:solidFill>
                <a:latin typeface="Calibri" panose="020F0502020204030204" pitchFamily="34" charset="0"/>
                <a:ea typeface="Times New Roman" panose="02020603050405020304" pitchFamily="18" charset="0"/>
                <a:cs typeface="Adobe Arabic" pitchFamily="18" charset="-78"/>
              </a:rPr>
              <a:t>دور </a:t>
            </a:r>
            <a:r>
              <a:rPr lang="ar-EG" sz="2400" b="1" u="sng" dirty="0" smtClean="0">
                <a:solidFill>
                  <a:srgbClr val="C00000"/>
                </a:solidFill>
                <a:latin typeface="Calibri" panose="020F0502020204030204" pitchFamily="34" charset="0"/>
                <a:ea typeface="Times New Roman" panose="02020603050405020304" pitchFamily="18" charset="0"/>
                <a:cs typeface="Adobe Arabic" pitchFamily="18" charset="-78"/>
              </a:rPr>
              <a:t>الأسواق </a:t>
            </a:r>
            <a:r>
              <a:rPr lang="ar-EG" sz="2400" b="1" u="sng" dirty="0">
                <a:solidFill>
                  <a:srgbClr val="C00000"/>
                </a:solidFill>
                <a:latin typeface="Calibri" panose="020F0502020204030204" pitchFamily="34" charset="0"/>
                <a:ea typeface="Times New Roman" panose="02020603050405020304" pitchFamily="18" charset="0"/>
                <a:cs typeface="Adobe Arabic" pitchFamily="18" charset="-78"/>
              </a:rPr>
              <a:t>المالية في النشاط الاقتصادي</a:t>
            </a:r>
            <a:endParaRPr lang="en-US" sz="1600" dirty="0">
              <a:effectLst/>
              <a:latin typeface="Calibri" panose="020F0502020204030204" pitchFamily="34" charset="0"/>
              <a:ea typeface="Calibri" panose="020F0502020204030204" pitchFamily="34" charset="0"/>
              <a:cs typeface="Adobe Arabic" pitchFamily="18"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635646"/>
            <a:ext cx="2592288" cy="21083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35921299"/>
      </p:ext>
    </p:extLst>
  </p:cSld>
  <p:clrMapOvr>
    <a:masterClrMapping/>
  </p:clrMapOvr>
  <p:transition>
    <p:wipe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2" name="Rectangle 1"/>
          <p:cNvSpPr/>
          <p:nvPr/>
        </p:nvSpPr>
        <p:spPr>
          <a:xfrm>
            <a:off x="971600" y="915566"/>
            <a:ext cx="7344816" cy="3088025"/>
          </a:xfrm>
          <a:prstGeom prst="rect">
            <a:avLst/>
          </a:prstGeom>
        </p:spPr>
        <p:txBody>
          <a:bodyPr wrap="square">
            <a:spAutoFit/>
          </a:bodyPr>
          <a:lstStyle/>
          <a:p>
            <a:pPr algn="r" rtl="1">
              <a:spcAft>
                <a:spcPts val="800"/>
              </a:spcAft>
            </a:pPr>
            <a:r>
              <a:rPr lang="ar-EG" sz="2400" b="1" dirty="0">
                <a:solidFill>
                  <a:srgbClr val="002060"/>
                </a:solidFill>
                <a:latin typeface="Calibri" panose="020F0502020204030204" pitchFamily="34" charset="0"/>
                <a:ea typeface="Times New Roman" panose="02020603050405020304" pitchFamily="18" charset="0"/>
                <a:cs typeface="Adobe Arabic" pitchFamily="18" charset="-78"/>
              </a:rPr>
              <a:t>دور سوق </a:t>
            </a:r>
            <a:r>
              <a:rPr lang="ar-EG" sz="2400" b="1" dirty="0" smtClean="0">
                <a:solidFill>
                  <a:srgbClr val="002060"/>
                </a:solidFill>
                <a:latin typeface="Calibri" panose="020F0502020204030204" pitchFamily="34" charset="0"/>
                <a:ea typeface="Times New Roman" panose="02020603050405020304" pitchFamily="18" charset="0"/>
                <a:cs typeface="Adobe Arabic" pitchFamily="18" charset="-78"/>
              </a:rPr>
              <a:t>الأوراق </a:t>
            </a:r>
            <a:r>
              <a:rPr lang="ar-EG" sz="2400" b="1" dirty="0">
                <a:solidFill>
                  <a:srgbClr val="002060"/>
                </a:solidFill>
                <a:latin typeface="Calibri" panose="020F0502020204030204" pitchFamily="34" charset="0"/>
                <a:ea typeface="Times New Roman" panose="02020603050405020304" pitchFamily="18" charset="0"/>
                <a:cs typeface="Adobe Arabic" pitchFamily="18" charset="-78"/>
              </a:rPr>
              <a:t>المالية في تفعيل النمو الاقتصادي</a:t>
            </a:r>
            <a:endParaRPr lang="en-US" sz="2400" dirty="0">
              <a:solidFill>
                <a:srgbClr val="002060"/>
              </a:solidFill>
              <a:latin typeface="Calibri" panose="020F0502020204030204" pitchFamily="34" charset="0"/>
              <a:ea typeface="Calibri" panose="020F0502020204030204" pitchFamily="34" charset="0"/>
              <a:cs typeface="Adobe Arabic" pitchFamily="18" charset="-78"/>
            </a:endParaRPr>
          </a:p>
          <a:p>
            <a:pPr algn="r" rtl="1">
              <a:spcAft>
                <a:spcPts val="800"/>
              </a:spcAft>
            </a:pPr>
            <a:r>
              <a:rPr lang="ar-EG" sz="1600" b="1" dirty="0">
                <a:latin typeface="Calibri" panose="020F0502020204030204" pitchFamily="34" charset="0"/>
                <a:ea typeface="Times New Roman" panose="02020603050405020304" pitchFamily="18" charset="0"/>
                <a:cs typeface="Adobe Arabic" pitchFamily="18" charset="-78"/>
              </a:rPr>
              <a:t> يؤدي سوق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وظائف من شأنها تفعيل النمو الاقتصادي، وفيما يلي الأدوار التي يتم من خلالها التأثير الإيجابي لسوق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على النمو الإقتصادي:</a:t>
            </a:r>
            <a:endParaRPr lang="en-US" sz="1600" dirty="0">
              <a:latin typeface="Calibri" panose="020F0502020204030204" pitchFamily="34" charset="0"/>
              <a:ea typeface="Calibri" panose="020F0502020204030204" pitchFamily="34" charset="0"/>
              <a:cs typeface="Adobe Arabic" pitchFamily="18" charset="-78"/>
            </a:endParaRPr>
          </a:p>
          <a:p>
            <a:pPr algn="r" rtl="1">
              <a:spcAft>
                <a:spcPts val="800"/>
              </a:spcAft>
            </a:pPr>
            <a:r>
              <a:rPr lang="ar-EG" sz="1600" b="1" dirty="0">
                <a:latin typeface="Calibri" panose="020F0502020204030204" pitchFamily="34" charset="0"/>
                <a:ea typeface="Times New Roman" panose="02020603050405020304" pitchFamily="18" charset="0"/>
                <a:cs typeface="Adobe Arabic" pitchFamily="18" charset="-78"/>
              </a:rPr>
              <a:t> الدور التمويلي لسوق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وفيما يلي تفصيل للدور التمويلي لسوق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في تفعيل النمو الاقتصادي:</a:t>
            </a:r>
            <a:endParaRPr lang="en-US" sz="1600" dirty="0">
              <a:latin typeface="Calibri" panose="020F0502020204030204" pitchFamily="34" charset="0"/>
              <a:ea typeface="Calibri" panose="020F0502020204030204" pitchFamily="34" charset="0"/>
              <a:cs typeface="Adobe Arabic" pitchFamily="18" charset="-78"/>
            </a:endParaRPr>
          </a:p>
          <a:p>
            <a:pPr algn="r" rtl="1">
              <a:spcAft>
                <a:spcPts val="800"/>
              </a:spcAft>
            </a:pPr>
            <a:r>
              <a:rPr lang="ar-EG" sz="1600" b="1" dirty="0">
                <a:latin typeface="Calibri" panose="020F0502020204030204" pitchFamily="34" charset="0"/>
                <a:ea typeface="Times New Roman" panose="02020603050405020304" pitchFamily="18" charset="0"/>
                <a:cs typeface="Adobe Arabic" pitchFamily="18" charset="-78"/>
              </a:rPr>
              <a:t> توفير السيولة </a:t>
            </a:r>
            <a:r>
              <a:rPr lang="ar-EG" sz="1600" b="1" dirty="0" smtClean="0">
                <a:latin typeface="Calibri" panose="020F0502020204030204" pitchFamily="34" charset="0"/>
                <a:ea typeface="Times New Roman" panose="02020603050405020304" pitchFamily="18" charset="0"/>
                <a:cs typeface="Adobe Arabic" pitchFamily="18" charset="-78"/>
              </a:rPr>
              <a:t>أن </a:t>
            </a:r>
            <a:r>
              <a:rPr lang="ar-EG" sz="1600" b="1" dirty="0">
                <a:latin typeface="Calibri" panose="020F0502020204030204" pitchFamily="34" charset="0"/>
                <a:ea typeface="Times New Roman" panose="02020603050405020304" pitchFamily="18" charset="0"/>
                <a:cs typeface="Adobe Arabic" pitchFamily="18" charset="-78"/>
              </a:rPr>
              <a:t>سيولة سوق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تسمح للمستثمرين بالاستثمار في الأدوات المالية حيث من السهل للمستثمر شراء الأدوات المالية كالأسهم وسهولة بيعها، بالإضافة إلى إمكانية حصول الشركات على رأس المال أو الزيادة فيه بشكل دائم باللجوء لإصدارات أسهم جديدة.</a:t>
            </a:r>
            <a:endParaRPr lang="en-US" sz="1600" dirty="0">
              <a:latin typeface="Calibri" panose="020F0502020204030204" pitchFamily="34" charset="0"/>
              <a:ea typeface="Calibri" panose="020F0502020204030204" pitchFamily="34" charset="0"/>
              <a:cs typeface="Adobe Arabic" pitchFamily="18" charset="-78"/>
            </a:endParaRPr>
          </a:p>
          <a:p>
            <a:pPr algn="r" rtl="1">
              <a:spcAft>
                <a:spcPts val="800"/>
              </a:spcAft>
            </a:pPr>
            <a:r>
              <a:rPr lang="ar-EG" sz="1600" b="1" dirty="0" smtClean="0">
                <a:latin typeface="Calibri" panose="020F0502020204030204" pitchFamily="34" charset="0"/>
                <a:ea typeface="Times New Roman" panose="02020603050405020304" pitchFamily="18" charset="0"/>
                <a:cs typeface="Adobe Arabic" pitchFamily="18" charset="-78"/>
              </a:rPr>
              <a:t>تجميع </a:t>
            </a:r>
            <a:r>
              <a:rPr lang="ar-EG" sz="1600" b="1" dirty="0">
                <a:latin typeface="Calibri" panose="020F0502020204030204" pitchFamily="34" charset="0"/>
                <a:ea typeface="Times New Roman" panose="02020603050405020304" pitchFamily="18" charset="0"/>
                <a:cs typeface="Adobe Arabic" pitchFamily="18" charset="-78"/>
              </a:rPr>
              <a:t>المدخرات ورؤوس الأموال طويلة الأجل توفر سوق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الفرصة للمدخرين لتنويع محافظهم المالية عن طريق زيادة الأوعية الإدخارية الملائمة لتفضيلاتهم من حيث المخاطرة، العائد والسيولة، ويؤدي تجميع المدخرات إلى جعل الأصول المالية أكثر سيولة من خلال تنويع توظيفها في أكثر من مشروع وتخفيض تكلفة المعاملات.</a:t>
            </a:r>
            <a:endParaRPr lang="en-US" sz="1600" dirty="0">
              <a:effectLst/>
              <a:latin typeface="Calibri" panose="020F0502020204030204" pitchFamily="34" charset="0"/>
              <a:ea typeface="Calibri" panose="020F0502020204030204" pitchFamily="34" charset="0"/>
              <a:cs typeface="Adobe Arabic" pitchFamily="18" charset="-78"/>
            </a:endParaRPr>
          </a:p>
        </p:txBody>
      </p:sp>
    </p:spTree>
    <p:extLst>
      <p:ext uri="{BB962C8B-B14F-4D97-AF65-F5344CB8AC3E}">
        <p14:creationId xmlns:p14="http://schemas.microsoft.com/office/powerpoint/2010/main" val="3731704559"/>
      </p:ext>
    </p:extLst>
  </p:cSld>
  <p:clrMapOvr>
    <a:masterClrMapping/>
  </p:clrMapOvr>
  <p:transition>
    <p:wipe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2" name="Rectangle 1"/>
          <p:cNvSpPr/>
          <p:nvPr/>
        </p:nvSpPr>
        <p:spPr>
          <a:xfrm>
            <a:off x="3347864" y="915566"/>
            <a:ext cx="5238328" cy="2739211"/>
          </a:xfrm>
          <a:prstGeom prst="rect">
            <a:avLst/>
          </a:prstGeom>
        </p:spPr>
        <p:txBody>
          <a:bodyPr wrap="square">
            <a:spAutoFit/>
          </a:bodyPr>
          <a:lstStyle/>
          <a:p>
            <a:pPr algn="r" rtl="1">
              <a:spcAft>
                <a:spcPts val="800"/>
              </a:spcAft>
            </a:pPr>
            <a:r>
              <a:rPr lang="ar-EG" sz="2400" b="1" dirty="0">
                <a:solidFill>
                  <a:srgbClr val="002060"/>
                </a:solidFill>
                <a:latin typeface="Calibri" panose="020F0502020204030204" pitchFamily="34" charset="0"/>
                <a:ea typeface="Times New Roman" panose="02020603050405020304" pitchFamily="18" charset="0"/>
                <a:cs typeface="Adobe Arabic" pitchFamily="18" charset="-78"/>
              </a:rPr>
              <a:t>الدور الاقتصادي لسوق </a:t>
            </a:r>
            <a:r>
              <a:rPr lang="ar-EG" sz="2400" b="1" dirty="0" smtClean="0">
                <a:solidFill>
                  <a:srgbClr val="002060"/>
                </a:solidFill>
                <a:latin typeface="Calibri" panose="020F0502020204030204" pitchFamily="34" charset="0"/>
                <a:ea typeface="Times New Roman" panose="02020603050405020304" pitchFamily="18" charset="0"/>
                <a:cs typeface="Adobe Arabic" pitchFamily="18" charset="-78"/>
              </a:rPr>
              <a:t>الأوراق </a:t>
            </a:r>
            <a:r>
              <a:rPr lang="ar-EG" sz="2400" b="1" dirty="0">
                <a:solidFill>
                  <a:srgbClr val="002060"/>
                </a:solidFill>
                <a:latin typeface="Calibri" panose="020F0502020204030204" pitchFamily="34" charset="0"/>
                <a:ea typeface="Times New Roman" panose="02020603050405020304" pitchFamily="18" charset="0"/>
                <a:cs typeface="Adobe Arabic" pitchFamily="18" charset="-78"/>
              </a:rPr>
              <a:t>المالية </a:t>
            </a:r>
            <a:endParaRPr lang="en-US" sz="2400" dirty="0">
              <a:solidFill>
                <a:srgbClr val="002060"/>
              </a:solidFill>
              <a:latin typeface="Calibri" panose="020F0502020204030204" pitchFamily="34" charset="0"/>
              <a:ea typeface="Calibri" panose="020F0502020204030204" pitchFamily="34" charset="0"/>
              <a:cs typeface="Adobe Arabic" pitchFamily="18" charset="-78"/>
            </a:endParaRPr>
          </a:p>
          <a:p>
            <a:pPr algn="r" rtl="1">
              <a:spcAft>
                <a:spcPts val="800"/>
              </a:spcAft>
            </a:pPr>
            <a:r>
              <a:rPr lang="ar-EG" sz="1600" b="1" dirty="0">
                <a:latin typeface="Calibri" panose="020F0502020204030204" pitchFamily="34" charset="0"/>
                <a:ea typeface="Times New Roman" panose="02020603050405020304" pitchFamily="18" charset="0"/>
                <a:cs typeface="Adobe Arabic" pitchFamily="18" charset="-78"/>
              </a:rPr>
              <a:t>وفيما يلي تفصيل للدور الاقتصادي لسوق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في تفعيل النمو الاقتصادي:</a:t>
            </a:r>
            <a:endParaRPr lang="en-US" sz="1600" dirty="0">
              <a:latin typeface="Calibri" panose="020F0502020204030204" pitchFamily="34" charset="0"/>
              <a:ea typeface="Calibri" panose="020F0502020204030204" pitchFamily="34" charset="0"/>
              <a:cs typeface="Adobe Arabic" pitchFamily="18" charset="-78"/>
            </a:endParaRPr>
          </a:p>
          <a:p>
            <a:pPr algn="r" rtl="1">
              <a:spcAft>
                <a:spcPts val="800"/>
              </a:spcAft>
            </a:pPr>
            <a:r>
              <a:rPr lang="ar-EG" sz="1600" b="1" dirty="0">
                <a:latin typeface="Calibri" panose="020F0502020204030204" pitchFamily="34" charset="0"/>
                <a:ea typeface="Times New Roman" panose="02020603050405020304" pitchFamily="18" charset="0"/>
                <a:cs typeface="Adobe Arabic" pitchFamily="18" charset="-78"/>
              </a:rPr>
              <a:t> جمع المعلومات وتخفيض تكلفتها وتسعيرها يقوم سوق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بتجميع وتحليل ونشر المعلومات التي تخص الاستثمارات بالتالي يستطيع المدخرون الأفراد تقييم الشركات والإيرادات وأحوال السوق مما ينعكس إيجاباً على معدلات الإدخار وتوزيع الموارد، مما يؤدي لتخصيص أفضل لرأس المال، ومن ثم تسريع النمو الاقتصادي.</a:t>
            </a:r>
            <a:endParaRPr lang="en-US" sz="1600" dirty="0">
              <a:latin typeface="Calibri" panose="020F0502020204030204" pitchFamily="34" charset="0"/>
              <a:ea typeface="Calibri" panose="020F0502020204030204" pitchFamily="34" charset="0"/>
              <a:cs typeface="Adobe Arabic" pitchFamily="18" charset="-78"/>
            </a:endParaRPr>
          </a:p>
          <a:p>
            <a:pPr algn="r" rtl="1">
              <a:spcAft>
                <a:spcPts val="800"/>
              </a:spcAft>
            </a:pPr>
            <a:r>
              <a:rPr lang="ar-EG" sz="1600" b="1" dirty="0">
                <a:latin typeface="Calibri" panose="020F0502020204030204" pitchFamily="34" charset="0"/>
                <a:ea typeface="Times New Roman" panose="02020603050405020304" pitchFamily="18" charset="0"/>
                <a:cs typeface="Adobe Arabic" pitchFamily="18" charset="-78"/>
              </a:rPr>
              <a:t>الرقابة على الاستثمارات يقوم سوق </a:t>
            </a:r>
            <a:r>
              <a:rPr lang="ar-EG" sz="1600" b="1" dirty="0" smtClean="0">
                <a:latin typeface="Calibri" panose="020F0502020204030204" pitchFamily="34" charset="0"/>
                <a:ea typeface="Times New Roman" panose="02020603050405020304" pitchFamily="18" charset="0"/>
                <a:cs typeface="Adobe Arabic" pitchFamily="18" charset="-78"/>
              </a:rPr>
              <a:t>الأوراق </a:t>
            </a:r>
            <a:r>
              <a:rPr lang="ar-EG" sz="1600" b="1" dirty="0">
                <a:latin typeface="Calibri" panose="020F0502020204030204" pitchFamily="34" charset="0"/>
                <a:ea typeface="Times New Roman" panose="02020603050405020304" pitchFamily="18" charset="0"/>
                <a:cs typeface="Adobe Arabic" pitchFamily="18" charset="-78"/>
              </a:rPr>
              <a:t>المالية بالرقابة على الأستثمارات من خلال مؤسسات التمويل البنكية، عن طريق الإفصاح عن آليات الرقابة ووضع الشروط والتعهدات التي تكفل حماية الأموال الفائضة بالإضافة إلى وجود جهات رقابية تتابع تنفيذ تلك الآليات والتعهدات.</a:t>
            </a:r>
            <a:endParaRPr lang="en-US" sz="16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15484"/>
          <a:stretch/>
        </p:blipFill>
        <p:spPr>
          <a:xfrm>
            <a:off x="467544" y="1491630"/>
            <a:ext cx="2664296" cy="25286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06800500"/>
      </p:ext>
    </p:extLst>
  </p:cSld>
  <p:clrMapOvr>
    <a:masterClrMapping/>
  </p:clrMapOvr>
  <p:transition>
    <p:wipe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2" name="Rectangle 1"/>
          <p:cNvSpPr/>
          <p:nvPr/>
        </p:nvSpPr>
        <p:spPr>
          <a:xfrm>
            <a:off x="3491880" y="699542"/>
            <a:ext cx="4806280" cy="3088025"/>
          </a:xfrm>
          <a:prstGeom prst="rect">
            <a:avLst/>
          </a:prstGeom>
        </p:spPr>
        <p:txBody>
          <a:bodyPr wrap="square">
            <a:spAutoFit/>
          </a:bodyPr>
          <a:lstStyle/>
          <a:p>
            <a:pPr algn="r" rtl="1">
              <a:spcAft>
                <a:spcPts val="800"/>
              </a:spcAft>
            </a:pPr>
            <a:r>
              <a:rPr lang="ar-SA" sz="2400" b="1" u="sng" dirty="0">
                <a:solidFill>
                  <a:srgbClr val="C00000"/>
                </a:solidFill>
                <a:latin typeface="Calibri" panose="020F0502020204030204" pitchFamily="34" charset="0"/>
                <a:ea typeface="Calibri" panose="020F0502020204030204" pitchFamily="34" charset="0"/>
                <a:cs typeface="Adobe Arabic" pitchFamily="18" charset="-78"/>
              </a:rPr>
              <a:t>علاقة </a:t>
            </a:r>
            <a:r>
              <a:rPr lang="ar-SA" sz="2400" b="1" u="sng" dirty="0" smtClean="0">
                <a:solidFill>
                  <a:srgbClr val="C00000"/>
                </a:solidFill>
                <a:latin typeface="Calibri" panose="020F0502020204030204" pitchFamily="34" charset="0"/>
                <a:ea typeface="Calibri" panose="020F0502020204030204" pitchFamily="34" charset="0"/>
                <a:cs typeface="Adobe Arabic" pitchFamily="18" charset="-78"/>
              </a:rPr>
              <a:t>الأسواق </a:t>
            </a:r>
            <a:r>
              <a:rPr lang="ar-SA" sz="2400" b="1" u="sng" dirty="0">
                <a:solidFill>
                  <a:srgbClr val="C00000"/>
                </a:solidFill>
                <a:latin typeface="Calibri" panose="020F0502020204030204" pitchFamily="34" charset="0"/>
                <a:ea typeface="Calibri" panose="020F0502020204030204" pitchFamily="34" charset="0"/>
                <a:cs typeface="Adobe Arabic" pitchFamily="18" charset="-78"/>
              </a:rPr>
              <a:t>المالية بالنشاط الاقتصادي</a:t>
            </a:r>
            <a:endParaRPr lang="en-US" sz="2400" dirty="0">
              <a:latin typeface="Calibri" panose="020F0502020204030204" pitchFamily="34" charset="0"/>
              <a:ea typeface="Calibri" panose="020F0502020204030204" pitchFamily="34" charset="0"/>
              <a:cs typeface="Adobe Arabic" pitchFamily="18" charset="-78"/>
            </a:endParaRPr>
          </a:p>
          <a:p>
            <a:pPr algn="r" rtl="1">
              <a:spcAft>
                <a:spcPts val="800"/>
              </a:spcAft>
            </a:pPr>
            <a:r>
              <a:rPr lang="ar-SA" sz="1600" b="1" dirty="0">
                <a:solidFill>
                  <a:srgbClr val="0070C0"/>
                </a:solidFill>
                <a:latin typeface="Calibri" panose="020F0502020204030204" pitchFamily="34" charset="0"/>
                <a:ea typeface="Calibri" panose="020F0502020204030204" pitchFamily="34" charset="0"/>
                <a:cs typeface="Adobe Arabic" pitchFamily="18" charset="-78"/>
              </a:rPr>
              <a:t>توجد علاقة بين </a:t>
            </a:r>
            <a:r>
              <a:rPr lang="ar-SA" sz="1600" b="1" dirty="0" smtClean="0">
                <a:solidFill>
                  <a:srgbClr val="0070C0"/>
                </a:solidFill>
                <a:latin typeface="Calibri" panose="020F0502020204030204" pitchFamily="34" charset="0"/>
                <a:ea typeface="Calibri" panose="020F0502020204030204" pitchFamily="34" charset="0"/>
                <a:cs typeface="Adobe Arabic" pitchFamily="18" charset="-78"/>
              </a:rPr>
              <a:t>الأسواق </a:t>
            </a:r>
            <a:r>
              <a:rPr lang="ar-SA" sz="1600" b="1" dirty="0">
                <a:solidFill>
                  <a:srgbClr val="0070C0"/>
                </a:solidFill>
                <a:latin typeface="Calibri" panose="020F0502020204030204" pitchFamily="34" charset="0"/>
                <a:ea typeface="Calibri" panose="020F0502020204030204" pitchFamily="34" charset="0"/>
                <a:cs typeface="Adobe Arabic" pitchFamily="18" charset="-78"/>
              </a:rPr>
              <a:t>المالية والنشاط الاقتصادي تبرز من خلال:</a:t>
            </a:r>
            <a:endParaRPr lang="en-US" sz="1600" dirty="0">
              <a:latin typeface="Calibri" panose="020F0502020204030204" pitchFamily="34" charset="0"/>
              <a:ea typeface="Calibri" panose="020F0502020204030204" pitchFamily="34" charset="0"/>
              <a:cs typeface="Adobe Arabic" pitchFamily="18" charset="-78"/>
            </a:endParaRPr>
          </a:p>
          <a:p>
            <a:pPr marL="342900" lvl="0" indent="-342900" algn="r" rtl="1">
              <a:spcAft>
                <a:spcPts val="800"/>
              </a:spcAft>
              <a:buClr>
                <a:srgbClr val="C00000"/>
              </a:buClr>
              <a:buFont typeface="Symbol" panose="05050102010706020507" pitchFamily="18" charset="2"/>
              <a:buChar char=""/>
            </a:pPr>
            <a:r>
              <a:rPr lang="ar-SA" sz="1600" b="1" dirty="0">
                <a:latin typeface="Adobe Arabic" pitchFamily="18" charset="-78"/>
                <a:ea typeface="Calibri" panose="020F0502020204030204" pitchFamily="34" charset="0"/>
                <a:cs typeface="Adobe Arabic" pitchFamily="18" charset="-78"/>
              </a:rPr>
              <a:t>العلاقة بين حجم التداول والنشاط في سوق </a:t>
            </a:r>
            <a:r>
              <a:rPr lang="ar-SA" sz="1600" b="1" dirty="0" smtClean="0">
                <a:latin typeface="Adobe Arabic" pitchFamily="18" charset="-78"/>
                <a:ea typeface="Calibri" panose="020F0502020204030204" pitchFamily="34" charset="0"/>
                <a:cs typeface="Adobe Arabic" pitchFamily="18" charset="-78"/>
              </a:rPr>
              <a:t>الأسهم </a:t>
            </a:r>
            <a:r>
              <a:rPr lang="ar-SA" sz="1600" b="1" dirty="0">
                <a:latin typeface="Adobe Arabic" pitchFamily="18" charset="-78"/>
                <a:ea typeface="Calibri" panose="020F0502020204030204" pitchFamily="34" charset="0"/>
                <a:cs typeface="Adobe Arabic" pitchFamily="18" charset="-78"/>
              </a:rPr>
              <a:t>ومعدل النمو الاقتصادي، حيث أنه كلما زاد حجم النمو والنشاط الاقتصادي ازداد التداول في </a:t>
            </a:r>
            <a:r>
              <a:rPr lang="ar-SA" sz="1600" b="1" dirty="0" smtClean="0">
                <a:latin typeface="Adobe Arabic" pitchFamily="18" charset="-78"/>
                <a:ea typeface="Calibri" panose="020F0502020204030204" pitchFamily="34" charset="0"/>
                <a:cs typeface="Adobe Arabic" pitchFamily="18" charset="-78"/>
              </a:rPr>
              <a:t>الأسواق </a:t>
            </a:r>
            <a:r>
              <a:rPr lang="ar-SA" sz="1600" b="1" dirty="0">
                <a:latin typeface="Adobe Arabic" pitchFamily="18" charset="-78"/>
                <a:ea typeface="Calibri" panose="020F0502020204030204" pitchFamily="34" charset="0"/>
                <a:cs typeface="Adobe Arabic" pitchFamily="18" charset="-78"/>
              </a:rPr>
              <a:t>المالية. </a:t>
            </a:r>
            <a:endParaRPr lang="en-US" sz="1600" dirty="0">
              <a:latin typeface="Adobe Arabic" pitchFamily="18" charset="-78"/>
              <a:cs typeface="Adobe Arabic" pitchFamily="18" charset="-78"/>
            </a:endParaRPr>
          </a:p>
          <a:p>
            <a:pPr marL="342900" lvl="0" indent="-342900" algn="r" rtl="1">
              <a:spcAft>
                <a:spcPts val="800"/>
              </a:spcAft>
              <a:buClr>
                <a:srgbClr val="C00000"/>
              </a:buClr>
              <a:buFont typeface="Symbol" panose="05050102010706020507" pitchFamily="18" charset="2"/>
              <a:buChar char=""/>
            </a:pPr>
            <a:r>
              <a:rPr lang="ar-SA" sz="1600" b="1" dirty="0" smtClean="0">
                <a:latin typeface="Adobe Arabic" pitchFamily="18" charset="-78"/>
                <a:ea typeface="Calibri" panose="020F0502020204030204" pitchFamily="34" charset="0"/>
                <a:cs typeface="Adobe Arabic" pitchFamily="18" charset="-78"/>
              </a:rPr>
              <a:t>أن </a:t>
            </a:r>
            <a:r>
              <a:rPr lang="ar-SA" sz="1600" b="1" dirty="0">
                <a:latin typeface="Adobe Arabic" pitchFamily="18" charset="-78"/>
                <a:ea typeface="Calibri" panose="020F0502020204030204" pitchFamily="34" charset="0"/>
                <a:cs typeface="Adobe Arabic" pitchFamily="18" charset="-78"/>
              </a:rPr>
              <a:t>الإفصاح وإظهار البيانات عن الشركات في </a:t>
            </a:r>
            <a:r>
              <a:rPr lang="ar-SA" sz="1600" b="1" dirty="0" smtClean="0">
                <a:latin typeface="Adobe Arabic" pitchFamily="18" charset="-78"/>
                <a:ea typeface="Calibri" panose="020F0502020204030204" pitchFamily="34" charset="0"/>
                <a:cs typeface="Adobe Arabic" pitchFamily="18" charset="-78"/>
              </a:rPr>
              <a:t>الأسواق </a:t>
            </a:r>
            <a:r>
              <a:rPr lang="ar-SA" sz="1600" b="1" dirty="0">
                <a:latin typeface="Adobe Arabic" pitchFamily="18" charset="-78"/>
                <a:ea typeface="Calibri" panose="020F0502020204030204" pitchFamily="34" charset="0"/>
                <a:cs typeface="Adobe Arabic" pitchFamily="18" charset="-78"/>
              </a:rPr>
              <a:t>المنظمة وإرشاد المستثمر للاستثمار بالشركات ذات الأداء الجيد كفيل بزيادة الكفاءة الاقتصادية وتحريك الاستثمار وبالتالي رفع معدل النمو الاقتصادي. </a:t>
            </a:r>
            <a:endParaRPr lang="en-US" sz="1600" dirty="0">
              <a:latin typeface="Adobe Arabic" pitchFamily="18" charset="-78"/>
              <a:cs typeface="Adobe Arabic" pitchFamily="18" charset="-78"/>
            </a:endParaRPr>
          </a:p>
          <a:p>
            <a:pPr marL="342900" lvl="0" indent="-342900" algn="r" rtl="1">
              <a:spcAft>
                <a:spcPts val="800"/>
              </a:spcAft>
              <a:buClr>
                <a:srgbClr val="C00000"/>
              </a:buClr>
              <a:buFont typeface="Symbol" panose="05050102010706020507" pitchFamily="18" charset="2"/>
              <a:buChar char=""/>
            </a:pPr>
            <a:r>
              <a:rPr lang="ar-SA" sz="1600" b="1" dirty="0">
                <a:latin typeface="Adobe Arabic" pitchFamily="18" charset="-78"/>
                <a:ea typeface="Calibri" panose="020F0502020204030204" pitchFamily="34" charset="0"/>
                <a:cs typeface="Adobe Arabic" pitchFamily="18" charset="-78"/>
              </a:rPr>
              <a:t>وجود سوق أسهم منظم يقوم بخفض تكاليف انتقال حقوق الملكية في الشركات المدرجة في السوق المالي وأيضًا يخفض حجم الأصول المعطلة ويساهم في تعظيم حركة الأصول الاستثمارية والذي من شأنه دفع الحركة الاقتصادية</a:t>
            </a:r>
            <a:r>
              <a:rPr lang="en-US" sz="1600" b="1" dirty="0">
                <a:latin typeface="Adobe Arabic" pitchFamily="18" charset="-78"/>
                <a:ea typeface="Calibri" panose="020F0502020204030204" pitchFamily="34" charset="0"/>
                <a:cs typeface="Adobe Arabic" pitchFamily="18" charset="-78"/>
              </a:rPr>
              <a:t>.</a:t>
            </a:r>
            <a:endParaRPr lang="en-US" sz="1600" dirty="0">
              <a:effectLst/>
              <a:latin typeface="Adobe Arabic" pitchFamily="18" charset="-78"/>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1923678"/>
            <a:ext cx="2427734" cy="2427734"/>
          </a:xfrm>
          <a:prstGeom prst="rect">
            <a:avLst/>
          </a:prstGeom>
          <a:ln>
            <a:noFill/>
          </a:ln>
          <a:effectLst>
            <a:softEdge rad="112500"/>
          </a:effectLst>
        </p:spPr>
      </p:pic>
    </p:spTree>
    <p:extLst>
      <p:ext uri="{BB962C8B-B14F-4D97-AF65-F5344CB8AC3E}">
        <p14:creationId xmlns:p14="http://schemas.microsoft.com/office/powerpoint/2010/main" val="1605871669"/>
      </p:ext>
    </p:extLst>
  </p:cSld>
  <p:clrMapOvr>
    <a:masterClrMapping/>
  </p:clrMapOvr>
  <p:transition>
    <p:wipe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99490" y="555526"/>
            <a:ext cx="1297150"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4400" b="1" i="0" u="none" strike="noStrike" kern="0" cap="none" spc="0" normalizeH="0" baseline="0" noProof="0" dirty="0" smtClean="0">
                <a:ln>
                  <a:noFill/>
                </a:ln>
                <a:solidFill>
                  <a:srgbClr val="002060"/>
                </a:solidFill>
                <a:effectLst/>
                <a:uLnTx/>
                <a:uFillTx/>
                <a:latin typeface="Adobe Arabic" pitchFamily="18" charset="-78"/>
                <a:ea typeface="+mn-ea"/>
                <a:cs typeface="Adobe Arabic" pitchFamily="18" charset="-78"/>
                <a:sym typeface="Arial"/>
              </a:rPr>
              <a:t>ا</a:t>
            </a:r>
            <a:r>
              <a:rPr kumimoji="0" lang="ar-EG" sz="4400" b="1" i="0" u="none" strike="noStrike" kern="0" cap="none" spc="0" normalizeH="0" baseline="0" noProof="0" dirty="0" err="1" smtClean="0">
                <a:ln>
                  <a:noFill/>
                </a:ln>
                <a:solidFill>
                  <a:srgbClr val="002060"/>
                </a:solidFill>
                <a:effectLst/>
                <a:uLnTx/>
                <a:uFillTx/>
                <a:latin typeface="Adobe Arabic" pitchFamily="18" charset="-78"/>
                <a:ea typeface="+mn-ea"/>
                <a:cs typeface="Adobe Arabic" pitchFamily="18" charset="-78"/>
                <a:sym typeface="Arial"/>
              </a:rPr>
              <a:t>ستراحة</a:t>
            </a:r>
            <a:endParaRPr kumimoji="0" lang="ar-EG" sz="4400" b="1" i="0" u="none" strike="noStrike" kern="0" cap="none" spc="0" normalizeH="0" baseline="0" noProof="0" dirty="0">
              <a:ln>
                <a:noFill/>
              </a:ln>
              <a:solidFill>
                <a:srgbClr val="002060"/>
              </a:solidFill>
              <a:effectLst/>
              <a:uLnTx/>
              <a:uFillTx/>
              <a:latin typeface="Adobe Arabic" pitchFamily="18" charset="-78"/>
              <a:ea typeface="+mn-ea"/>
              <a:cs typeface="Adobe Arabic" pitchFamily="18" charset="-78"/>
              <a:sym typeface="Arial"/>
            </a:endParaRPr>
          </a:p>
        </p:txBody>
      </p:sp>
      <p:pic>
        <p:nvPicPr>
          <p:cNvPr id="10244" name="Picture 4" descr="5 ACE TIME for Break Wall Poster of 300 GSM (12X18) Without Frame:  Amazon.in: Home &amp; Kitch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873" y="1319574"/>
            <a:ext cx="3456384" cy="3319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7295063"/>
      </p:ext>
    </p:extLst>
  </p:cSld>
  <p:clrMapOvr>
    <a:masterClrMapping/>
  </p:clrMapOvr>
  <p:transition>
    <p:wipe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11133" y="2211710"/>
            <a:ext cx="4482516" cy="910516"/>
          </a:xfrm>
          <a:prstGeom prst="rect">
            <a:avLst/>
          </a:prstGeom>
        </p:spPr>
        <p:txBody>
          <a:bodyPr wrap="square" lIns="68589" tIns="34295" rIns="68589" bIns="34295">
            <a:spAutoFit/>
          </a:bodyPr>
          <a:lstStyle/>
          <a:p>
            <a:pPr marL="342900" lvl="0" indent="-342900" algn="r" rtl="1">
              <a:spcAft>
                <a:spcPts val="800"/>
              </a:spcAft>
              <a:buClr>
                <a:srgbClr val="C00000"/>
              </a:buClr>
              <a:buFont typeface="Symbol" panose="05050102010706020507" pitchFamily="18" charset="2"/>
              <a:buChar char=""/>
            </a:pPr>
            <a:r>
              <a:rPr lang="ar-SA" sz="2400" b="1" dirty="0">
                <a:latin typeface="Adobe Arabic" pitchFamily="18" charset="-78"/>
                <a:ea typeface="Calibri" panose="020F0502020204030204" pitchFamily="34" charset="0"/>
                <a:cs typeface="Adobe Arabic" pitchFamily="18" charset="-78"/>
              </a:rPr>
              <a:t>الفرق بين </a:t>
            </a:r>
            <a:r>
              <a:rPr lang="ar-SA" sz="2400" b="1" dirty="0" smtClean="0">
                <a:latin typeface="Adobe Arabic" pitchFamily="18" charset="-78"/>
                <a:ea typeface="Calibri" panose="020F0502020204030204" pitchFamily="34" charset="0"/>
                <a:cs typeface="Adobe Arabic" pitchFamily="18" charset="-78"/>
              </a:rPr>
              <a:t>الأسهم </a:t>
            </a:r>
            <a:r>
              <a:rPr lang="ar-SA" sz="2400" b="1" dirty="0">
                <a:latin typeface="Adobe Arabic" pitchFamily="18" charset="-78"/>
                <a:ea typeface="Calibri" panose="020F0502020204030204" pitchFamily="34" charset="0"/>
                <a:cs typeface="Adobe Arabic" pitchFamily="18" charset="-78"/>
              </a:rPr>
              <a:t>والسندات في نقاط</a:t>
            </a:r>
            <a:endParaRPr lang="en-US" sz="2400" b="1" dirty="0">
              <a:latin typeface="Adobe Arabic" pitchFamily="18" charset="-78"/>
              <a:cs typeface="Adobe Arabic" pitchFamily="18" charset="-78"/>
            </a:endParaRPr>
          </a:p>
          <a:p>
            <a:pPr marL="342900" lvl="0" indent="-342900" algn="r" rtl="1">
              <a:spcAft>
                <a:spcPts val="800"/>
              </a:spcAft>
              <a:buClr>
                <a:srgbClr val="C00000"/>
              </a:buClr>
              <a:buFont typeface="Symbol" panose="05050102010706020507" pitchFamily="18" charset="2"/>
              <a:buChar char=""/>
            </a:pPr>
            <a:r>
              <a:rPr lang="ar-SA" sz="2400" b="1" dirty="0">
                <a:latin typeface="Adobe Arabic" pitchFamily="18" charset="-78"/>
                <a:ea typeface="Calibri" panose="020F0502020204030204" pitchFamily="34" charset="0"/>
                <a:cs typeface="Adobe Arabic" pitchFamily="18" charset="-78"/>
              </a:rPr>
              <a:t>الفرق بين التحليل الفني والتحليل الاقتصادي</a:t>
            </a:r>
            <a:endParaRPr lang="en-US" sz="2400" b="1" dirty="0">
              <a:effectLst/>
              <a:latin typeface="Adobe Arabic" pitchFamily="18" charset="-78"/>
              <a:cs typeface="Adobe Arabic" pitchFamily="18" charset="-78"/>
            </a:endParaRPr>
          </a:p>
        </p:txBody>
      </p:sp>
      <p:sp>
        <p:nvSpPr>
          <p:cNvPr id="3" name="Down Ribbon 2"/>
          <p:cNvSpPr/>
          <p:nvPr/>
        </p:nvSpPr>
        <p:spPr>
          <a:xfrm>
            <a:off x="3347864" y="658314"/>
            <a:ext cx="5209055" cy="1193355"/>
          </a:xfrm>
          <a:prstGeom prst="ribbon">
            <a:avLst/>
          </a:prstGeom>
          <a:solidFill>
            <a:schemeClr val="accent6">
              <a:lumMod val="20000"/>
              <a:lumOff val="80000"/>
            </a:schemeClr>
          </a:solidFill>
        </p:spPr>
        <p:style>
          <a:lnRef idx="3">
            <a:schemeClr val="lt1"/>
          </a:lnRef>
          <a:fillRef idx="1">
            <a:schemeClr val="accent1"/>
          </a:fillRef>
          <a:effectRef idx="1">
            <a:schemeClr val="accent1"/>
          </a:effectRef>
          <a:fontRef idx="minor">
            <a:schemeClr val="lt1"/>
          </a:fontRef>
        </p:style>
        <p:txBody>
          <a:bodyPr lIns="68589" tIns="34295" rIns="68589" bIns="34295" rtlCol="1"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EG" sz="2700" b="1" i="0" u="none" strike="noStrike" kern="0" cap="none" spc="0" normalizeH="0" baseline="0" noProof="0" dirty="0">
                <a:ln w="1905"/>
                <a:solidFill>
                  <a:srgbClr val="C5C4BF">
                    <a:lumMod val="50000"/>
                  </a:srgbClr>
                </a:solidFill>
                <a:effectLst>
                  <a:innerShdw blurRad="69850" dist="43180" dir="5400000">
                    <a:srgbClr val="000000">
                      <a:alpha val="65000"/>
                    </a:srgbClr>
                  </a:innerShdw>
                </a:effectLst>
                <a:uLnTx/>
                <a:uFillTx/>
                <a:latin typeface="Adobe Arabic" pitchFamily="18" charset="-78"/>
                <a:ea typeface="+mn-ea"/>
                <a:cs typeface="Adobe Arabic" pitchFamily="18" charset="-78"/>
                <a:sym typeface="Arial"/>
              </a:rPr>
              <a:t>الجلسة الثانية</a:t>
            </a:r>
            <a:endParaRPr kumimoji="0" lang="en-US" sz="2700" b="1" i="0" u="none" strike="noStrike" kern="0" cap="none" spc="0" normalizeH="0" baseline="0" noProof="0" dirty="0">
              <a:ln w="1905"/>
              <a:solidFill>
                <a:srgbClr val="C5C4BF">
                  <a:lumMod val="50000"/>
                </a:srgbClr>
              </a:solidFill>
              <a:effectLst>
                <a:innerShdw blurRad="69850" dist="43180" dir="5400000">
                  <a:srgbClr val="000000">
                    <a:alpha val="65000"/>
                  </a:srgbClr>
                </a:innerShdw>
              </a:effectLst>
              <a:uLnTx/>
              <a:uFillTx/>
              <a:latin typeface="Adobe Arabic" pitchFamily="18" charset="-78"/>
              <a:ea typeface="+mn-ea"/>
              <a:cs typeface="+mn-cs"/>
              <a:sym typeface="Arial"/>
            </a:endParaRPr>
          </a:p>
        </p:txBody>
      </p:sp>
      <p:pic>
        <p:nvPicPr>
          <p:cNvPr id="10242" name="Picture 2" descr="File:GO! logo (Pink version).png - Wikimedia Comm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415421">
            <a:off x="933116" y="2124396"/>
            <a:ext cx="2148250" cy="13070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117692"/>
      </p:ext>
    </p:extLst>
  </p:cSld>
  <p:clrMapOvr>
    <a:masterClrMapping/>
  </p:clrMapOvr>
  <p:transition>
    <p:wipe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ar-EG" sz="1400" b="0" i="0" u="none" strike="noStrike" kern="0" cap="none" spc="0" normalizeH="0" baseline="0" noProof="0" dirty="0">
              <a:ln>
                <a:noFill/>
              </a:ln>
              <a:solidFill>
                <a:srgbClr val="000000"/>
              </a:solidFill>
              <a:effectLst/>
              <a:uLnTx/>
              <a:uFillTx/>
              <a:latin typeface="Adobe Arabic" pitchFamily="18" charset="-78"/>
              <a:cs typeface="Adobe Arabic" pitchFamily="18" charset="-78"/>
              <a:sym typeface="Arial"/>
            </a:endParaRPr>
          </a:p>
        </p:txBody>
      </p:sp>
      <p:sp>
        <p:nvSpPr>
          <p:cNvPr id="2" name="Rectangle 1"/>
          <p:cNvSpPr/>
          <p:nvPr/>
        </p:nvSpPr>
        <p:spPr>
          <a:xfrm>
            <a:off x="3635896" y="771550"/>
            <a:ext cx="4662264" cy="3744615"/>
          </a:xfrm>
          <a:prstGeom prst="rect">
            <a:avLst/>
          </a:prstGeom>
        </p:spPr>
        <p:txBody>
          <a:bodyPr wrap="square">
            <a:spAutoFit/>
          </a:bodyPr>
          <a:lstStyle/>
          <a:p>
            <a:pPr algn="just" rtl="1">
              <a:spcAft>
                <a:spcPts val="800"/>
              </a:spcAft>
            </a:pPr>
            <a:r>
              <a:rPr lang="ar-SA" sz="2400" b="1" dirty="0">
                <a:solidFill>
                  <a:srgbClr val="0070C0"/>
                </a:solidFill>
                <a:latin typeface="Calibri" panose="020F0502020204030204" pitchFamily="34" charset="0"/>
                <a:ea typeface="Calibri" panose="020F0502020204030204" pitchFamily="34" charset="0"/>
                <a:cs typeface="Adobe Arabic" pitchFamily="18" charset="-78"/>
              </a:rPr>
              <a:t>الفرق بين </a:t>
            </a:r>
            <a:r>
              <a:rPr lang="ar-SA" sz="2400" b="1" dirty="0" smtClean="0">
                <a:solidFill>
                  <a:srgbClr val="0070C0"/>
                </a:solidFill>
                <a:latin typeface="Calibri" panose="020F0502020204030204" pitchFamily="34" charset="0"/>
                <a:ea typeface="Calibri" panose="020F0502020204030204" pitchFamily="34" charset="0"/>
                <a:cs typeface="Adobe Arabic" pitchFamily="18" charset="-78"/>
              </a:rPr>
              <a:t>الأسهم </a:t>
            </a:r>
            <a:r>
              <a:rPr lang="ar-SA" sz="2400" b="1" dirty="0">
                <a:solidFill>
                  <a:srgbClr val="0070C0"/>
                </a:solidFill>
                <a:latin typeface="Calibri" panose="020F0502020204030204" pitchFamily="34" charset="0"/>
                <a:ea typeface="Calibri" panose="020F0502020204030204" pitchFamily="34" charset="0"/>
                <a:cs typeface="Adobe Arabic" pitchFamily="18" charset="-78"/>
              </a:rPr>
              <a:t>والسندات في نقاط</a:t>
            </a:r>
            <a:endParaRPr lang="en-US" sz="2400" dirty="0">
              <a:latin typeface="Calibri" panose="020F0502020204030204" pitchFamily="34" charset="0"/>
              <a:ea typeface="Calibri" panose="020F0502020204030204" pitchFamily="34" charset="0"/>
              <a:cs typeface="Adobe Arabic" pitchFamily="18" charset="-78"/>
            </a:endParaRPr>
          </a:p>
          <a:p>
            <a:pPr algn="just" rtl="1">
              <a:spcAft>
                <a:spcPts val="800"/>
              </a:spcAft>
            </a:pPr>
            <a:r>
              <a:rPr lang="ar-SA" sz="1800" b="1" dirty="0">
                <a:latin typeface="Calibri" panose="020F0502020204030204" pitchFamily="34" charset="0"/>
                <a:ea typeface="Calibri" panose="020F0502020204030204" pitchFamily="34" charset="0"/>
                <a:cs typeface="Adobe Arabic" pitchFamily="18" charset="-78"/>
              </a:rPr>
              <a:t>هناك عدة فروق بين </a:t>
            </a:r>
            <a:r>
              <a:rPr lang="ar-SA" sz="1800" b="1" dirty="0" smtClean="0">
                <a:latin typeface="Calibri" panose="020F0502020204030204" pitchFamily="34" charset="0"/>
                <a:ea typeface="Calibri" panose="020F0502020204030204" pitchFamily="34" charset="0"/>
                <a:cs typeface="Adobe Arabic" pitchFamily="18" charset="-78"/>
              </a:rPr>
              <a:t>الأسهم </a:t>
            </a:r>
            <a:r>
              <a:rPr lang="ar-SA" sz="1800" b="1" dirty="0">
                <a:latin typeface="Calibri" panose="020F0502020204030204" pitchFamily="34" charset="0"/>
                <a:ea typeface="Calibri" panose="020F0502020204030204" pitchFamily="34" charset="0"/>
                <a:cs typeface="Adobe Arabic" pitchFamily="18" charset="-78"/>
              </a:rPr>
              <a:t>والسندات وهي</a:t>
            </a:r>
            <a:r>
              <a:rPr lang="en-US" sz="1800" b="1" dirty="0">
                <a:latin typeface="Adobe Arabic" pitchFamily="18" charset="-78"/>
                <a:ea typeface="Calibri" panose="020F0502020204030204" pitchFamily="34" charset="0"/>
                <a:cs typeface="Adobe Arabic" pitchFamily="18" charset="-78"/>
              </a:rPr>
              <a:t>..</a:t>
            </a:r>
            <a:endParaRPr lang="en-US" sz="1800" dirty="0">
              <a:latin typeface="Calibri" panose="020F0502020204030204" pitchFamily="34" charset="0"/>
              <a:ea typeface="Calibri" panose="020F0502020204030204" pitchFamily="34" charset="0"/>
              <a:cs typeface="Adobe Arabic" pitchFamily="18" charset="-78"/>
            </a:endParaRPr>
          </a:p>
          <a:p>
            <a:pPr marL="342900" lvl="0" indent="-342900" algn="just" rtl="1">
              <a:spcAft>
                <a:spcPts val="800"/>
              </a:spcAft>
              <a:buFont typeface="+mj-lt"/>
              <a:buAutoNum type="arabicPeriod"/>
              <a:tabLst>
                <a:tab pos="228600" algn="l"/>
                <a:tab pos="457200" algn="l"/>
              </a:tabLst>
            </a:pPr>
            <a:r>
              <a:rPr lang="ar-SA" sz="1800" b="1" dirty="0">
                <a:latin typeface="Calibri" panose="020F0502020204030204" pitchFamily="34" charset="0"/>
                <a:ea typeface="Calibri" panose="020F0502020204030204" pitchFamily="34" charset="0"/>
                <a:cs typeface="Adobe Arabic" pitchFamily="18" charset="-78"/>
              </a:rPr>
              <a:t>يتملك حامل السهم جزء من رأس مال الشركة أي أنه يمتلك جزءًا من الشركة بينما السند هو فقط دين / قرض على الشركة أو الحكومة ولا يوجد تملك لرأس المال</a:t>
            </a:r>
            <a:r>
              <a:rPr lang="en-US" sz="1800" b="1" dirty="0">
                <a:latin typeface="Adobe Arabic" pitchFamily="18" charset="-78"/>
                <a:ea typeface="Calibri" panose="020F0502020204030204" pitchFamily="34" charset="0"/>
                <a:cs typeface="Adobe Arabic" pitchFamily="18" charset="-78"/>
              </a:rPr>
              <a:t>.</a:t>
            </a:r>
            <a:endParaRPr lang="en-US" sz="1800" dirty="0">
              <a:latin typeface="Calibri" panose="020F0502020204030204" pitchFamily="34" charset="0"/>
              <a:ea typeface="Calibri" panose="020F0502020204030204" pitchFamily="34" charset="0"/>
              <a:cs typeface="Adobe Arabic" pitchFamily="18" charset="-78"/>
            </a:endParaRPr>
          </a:p>
          <a:p>
            <a:pPr marL="342900" lvl="0" indent="-342900" algn="just" rtl="1">
              <a:spcAft>
                <a:spcPts val="800"/>
              </a:spcAft>
              <a:buFont typeface="+mj-lt"/>
              <a:buAutoNum type="arabicPeriod"/>
              <a:tabLst>
                <a:tab pos="228600" algn="l"/>
                <a:tab pos="457200" algn="l"/>
              </a:tabLst>
            </a:pPr>
            <a:r>
              <a:rPr lang="ar-SA" sz="1800" b="1" dirty="0">
                <a:latin typeface="Calibri" panose="020F0502020204030204" pitchFamily="34" charset="0"/>
                <a:ea typeface="Calibri" panose="020F0502020204030204" pitchFamily="34" charset="0"/>
                <a:cs typeface="Adobe Arabic" pitchFamily="18" charset="-78"/>
              </a:rPr>
              <a:t>يسدد السهم بعد تصفية الشركة بالكامل بينما السند يسدد في وقت محدد وهو تاريخ دفع القرض</a:t>
            </a:r>
            <a:r>
              <a:rPr lang="en-US" sz="1800" b="1" dirty="0">
                <a:latin typeface="Adobe Arabic" pitchFamily="18" charset="-78"/>
                <a:ea typeface="Calibri" panose="020F0502020204030204" pitchFamily="34" charset="0"/>
                <a:cs typeface="Adobe Arabic" pitchFamily="18" charset="-78"/>
              </a:rPr>
              <a:t>.</a:t>
            </a:r>
            <a:endParaRPr lang="en-US" sz="1800" dirty="0">
              <a:latin typeface="Calibri" panose="020F0502020204030204" pitchFamily="34" charset="0"/>
              <a:ea typeface="Calibri" panose="020F0502020204030204" pitchFamily="34" charset="0"/>
              <a:cs typeface="Adobe Arabic" pitchFamily="18" charset="-78"/>
            </a:endParaRPr>
          </a:p>
          <a:p>
            <a:pPr marL="342900" lvl="0" indent="-342900" algn="just" rtl="1">
              <a:spcAft>
                <a:spcPts val="800"/>
              </a:spcAft>
              <a:buFont typeface="+mj-lt"/>
              <a:buAutoNum type="arabicPeriod"/>
              <a:tabLst>
                <a:tab pos="228600" algn="l"/>
                <a:tab pos="457200" algn="l"/>
              </a:tabLst>
            </a:pPr>
            <a:r>
              <a:rPr lang="ar-SA" sz="1800" b="1" dirty="0">
                <a:latin typeface="Calibri" panose="020F0502020204030204" pitchFamily="34" charset="0"/>
                <a:ea typeface="Calibri" panose="020F0502020204030204" pitchFamily="34" charset="0"/>
                <a:cs typeface="Adobe Arabic" pitchFamily="18" charset="-78"/>
              </a:rPr>
              <a:t>عن الإفلاس، يحصل مالك السهم على نصيبه من قيمة السهم بعد </a:t>
            </a:r>
            <a:r>
              <a:rPr lang="ar-SA" sz="1800" b="1" dirty="0" smtClean="0">
                <a:latin typeface="Calibri" panose="020F0502020204030204" pitchFamily="34" charset="0"/>
                <a:ea typeface="Calibri" panose="020F0502020204030204" pitchFamily="34" charset="0"/>
                <a:cs typeface="Adobe Arabic" pitchFamily="18" charset="-78"/>
              </a:rPr>
              <a:t>أن </a:t>
            </a:r>
            <a:r>
              <a:rPr lang="ar-SA" sz="1800" b="1" dirty="0">
                <a:latin typeface="Calibri" panose="020F0502020204030204" pitchFamily="34" charset="0"/>
                <a:ea typeface="Calibri" panose="020F0502020204030204" pitchFamily="34" charset="0"/>
                <a:cs typeface="Adobe Arabic" pitchFamily="18" charset="-78"/>
              </a:rPr>
              <a:t>يتم تسديد كافة الديون بينما السند عن الافلاس يتم توزيع بالحصص</a:t>
            </a:r>
            <a:r>
              <a:rPr lang="en-US" sz="1800" b="1" dirty="0">
                <a:latin typeface="Adobe Arabic" pitchFamily="18" charset="-78"/>
                <a:ea typeface="Calibri" panose="020F0502020204030204" pitchFamily="34" charset="0"/>
                <a:cs typeface="Adobe Arabic" pitchFamily="18" charset="-78"/>
              </a:rPr>
              <a:t>.</a:t>
            </a:r>
            <a:endParaRPr lang="en-US" sz="1800" dirty="0">
              <a:latin typeface="Calibri" panose="020F0502020204030204" pitchFamily="34" charset="0"/>
              <a:ea typeface="Calibri" panose="020F0502020204030204" pitchFamily="34" charset="0"/>
              <a:cs typeface="Adobe Arabic" pitchFamily="18" charset="-78"/>
            </a:endParaRPr>
          </a:p>
          <a:p>
            <a:pPr marL="342900" lvl="0" indent="-342900" algn="just" rtl="1">
              <a:spcAft>
                <a:spcPts val="800"/>
              </a:spcAft>
              <a:buFont typeface="+mj-lt"/>
              <a:buAutoNum type="arabicPeriod"/>
              <a:tabLst>
                <a:tab pos="228600" algn="l"/>
                <a:tab pos="457200" algn="l"/>
              </a:tabLst>
            </a:pPr>
            <a:r>
              <a:rPr lang="ar-SA" sz="1800" b="1" dirty="0">
                <a:latin typeface="Calibri" panose="020F0502020204030204" pitchFamily="34" charset="0"/>
                <a:ea typeface="Calibri" panose="020F0502020204030204" pitchFamily="34" charset="0"/>
                <a:cs typeface="Adobe Arabic" pitchFamily="18" charset="-78"/>
              </a:rPr>
              <a:t>السهم تزيد أو تقل قيمته مع الوقت بينما السند له قيمة ثابتة وهي قيمة القروض مضافًا إليها الفوائد المحددة</a:t>
            </a:r>
            <a:r>
              <a:rPr lang="en-US" sz="1800" b="1" dirty="0">
                <a:latin typeface="Adobe Arabic" pitchFamily="18" charset="-78"/>
                <a:ea typeface="Calibri" panose="020F0502020204030204" pitchFamily="34" charset="0"/>
                <a:cs typeface="Adobe Arabic" pitchFamily="18" charset="-78"/>
              </a:rPr>
              <a:t>.</a:t>
            </a:r>
            <a:endParaRPr lang="en-US" sz="18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707654"/>
            <a:ext cx="2571750" cy="2571750"/>
          </a:xfrm>
          <a:prstGeom prst="rect">
            <a:avLst/>
          </a:prstGeom>
        </p:spPr>
      </p:pic>
    </p:spTree>
    <p:extLst>
      <p:ext uri="{BB962C8B-B14F-4D97-AF65-F5344CB8AC3E}">
        <p14:creationId xmlns:p14="http://schemas.microsoft.com/office/powerpoint/2010/main" val="2036188675"/>
      </p:ext>
    </p:extLst>
  </p:cSld>
  <p:clrMapOvr>
    <a:masterClrMapping/>
  </p:clrMapOvr>
  <p:transition>
    <p:wipe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63888" y="843558"/>
            <a:ext cx="5094312" cy="3272691"/>
          </a:xfrm>
          <a:prstGeom prst="rect">
            <a:avLst/>
          </a:prstGeom>
        </p:spPr>
        <p:txBody>
          <a:bodyPr wrap="square">
            <a:spAutoFit/>
          </a:bodyPr>
          <a:lstStyle/>
          <a:p>
            <a:pPr algn="just" rtl="1">
              <a:spcAft>
                <a:spcPts val="800"/>
              </a:spcAft>
            </a:pPr>
            <a:r>
              <a:rPr lang="ar-SA" sz="2000" b="1" dirty="0">
                <a:solidFill>
                  <a:srgbClr val="C00000"/>
                </a:solidFill>
                <a:latin typeface="Calibri" panose="020F0502020204030204" pitchFamily="34" charset="0"/>
                <a:ea typeface="Calibri" panose="020F0502020204030204" pitchFamily="34" charset="0"/>
                <a:cs typeface="Adobe Arabic" pitchFamily="18" charset="-78"/>
              </a:rPr>
              <a:t>الفرق بين التحليل الفني والتحليل الاقتصادي</a:t>
            </a:r>
            <a:endParaRPr lang="en-US" sz="2000" dirty="0">
              <a:latin typeface="Calibri" panose="020F0502020204030204" pitchFamily="34" charset="0"/>
              <a:ea typeface="Calibri" panose="020F0502020204030204" pitchFamily="34" charset="0"/>
              <a:cs typeface="Adobe Arabic" pitchFamily="18" charset="-78"/>
            </a:endParaRPr>
          </a:p>
          <a:p>
            <a:pPr algn="just" rtl="1">
              <a:spcAft>
                <a:spcPts val="1275"/>
              </a:spcAft>
            </a:pPr>
            <a:r>
              <a:rPr lang="ar-SA" sz="2000" b="1" dirty="0" smtClean="0">
                <a:solidFill>
                  <a:srgbClr val="222222"/>
                </a:solidFill>
                <a:latin typeface="droid arabic kufi"/>
                <a:ea typeface="Times New Roman" panose="02020603050405020304" pitchFamily="18" charset="0"/>
                <a:cs typeface="Adobe Arabic" pitchFamily="18" charset="-78"/>
              </a:rPr>
              <a:t>أن </a:t>
            </a:r>
            <a:r>
              <a:rPr lang="ar-SA" sz="2000" b="1" dirty="0">
                <a:solidFill>
                  <a:srgbClr val="222222"/>
                </a:solidFill>
                <a:latin typeface="droid arabic kufi"/>
                <a:ea typeface="Times New Roman" panose="02020603050405020304" pitchFamily="18" charset="0"/>
                <a:cs typeface="Adobe Arabic" pitchFamily="18" charset="-78"/>
              </a:rPr>
              <a:t>تحديد الفرق بين التحليل الفنيِّ والتحليل الأساسيِّ يُعد من أكثر الموضوعات إثارة للجدل بين المتداولين في أسواق المال عمومًا، سواء أسواق </a:t>
            </a:r>
            <a:r>
              <a:rPr lang="ar-SA" sz="2000" b="1" dirty="0" smtClean="0">
                <a:solidFill>
                  <a:srgbClr val="222222"/>
                </a:solidFill>
                <a:latin typeface="droid arabic kufi"/>
                <a:ea typeface="Times New Roman" panose="02020603050405020304" pitchFamily="18" charset="0"/>
                <a:cs typeface="Adobe Arabic" pitchFamily="18" charset="-78"/>
              </a:rPr>
              <a:t>الأسهم </a:t>
            </a:r>
            <a:r>
              <a:rPr lang="ar-SA" sz="2000" b="1" dirty="0">
                <a:solidFill>
                  <a:srgbClr val="222222"/>
                </a:solidFill>
                <a:latin typeface="droid arabic kufi"/>
                <a:ea typeface="Times New Roman" panose="02020603050405020304" pitchFamily="18" charset="0"/>
                <a:cs typeface="Adobe Arabic" pitchFamily="18" charset="-78"/>
              </a:rPr>
              <a:t>أو الفوركس أو غيرهما من الأصول، حيث تبدو المفاضلة بينهما صعبة؛ وذلك لأنَّ التداولَ باستخدام التحليل الأساسيِّ أو التداول باستخدام التحليل الفنيِّ يقوم على أسس متباينة، ويمثل مدرسة مختلفة في نهجها وتفاصيلها وأغراضها. وتستخدم كلتا الطريقتين للبحث عن فرص الاستثمار والتداول من خلال التنبؤ بالاتجاهات المستقبلية لأسعار </a:t>
            </a:r>
            <a:r>
              <a:rPr lang="ar-SA" sz="2000" b="1" dirty="0" smtClean="0">
                <a:solidFill>
                  <a:srgbClr val="222222"/>
                </a:solidFill>
                <a:latin typeface="droid arabic kufi"/>
                <a:ea typeface="Times New Roman" panose="02020603050405020304" pitchFamily="18" charset="0"/>
                <a:cs typeface="Adobe Arabic" pitchFamily="18" charset="-78"/>
              </a:rPr>
              <a:t>الأسهم </a:t>
            </a:r>
            <a:r>
              <a:rPr lang="ar-SA" sz="2000" b="1" dirty="0">
                <a:solidFill>
                  <a:srgbClr val="222222"/>
                </a:solidFill>
                <a:latin typeface="droid arabic kufi"/>
                <a:ea typeface="Times New Roman" panose="02020603050405020304" pitchFamily="18" charset="0"/>
                <a:cs typeface="Adobe Arabic" pitchFamily="18" charset="-78"/>
              </a:rPr>
              <a:t>والأصول الأخرى. وعلى غرار أيِّ إستراتيجية أو فلسفة استثمارية، يكون لكل نوع، سواءً التحليل الفني أم التحليل الأساسي، مؤيدون ومعارضون.</a:t>
            </a:r>
            <a:endParaRPr lang="en-US" sz="20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2139702"/>
            <a:ext cx="2972569" cy="2003430"/>
          </a:xfrm>
          <a:prstGeom prst="rect">
            <a:avLst/>
          </a:prstGeom>
        </p:spPr>
      </p:pic>
    </p:spTree>
    <p:extLst>
      <p:ext uri="{BB962C8B-B14F-4D97-AF65-F5344CB8AC3E}">
        <p14:creationId xmlns:p14="http://schemas.microsoft.com/office/powerpoint/2010/main" val="1818176659"/>
      </p:ext>
    </p:extLst>
  </p:cSld>
  <p:clrMapOvr>
    <a:masterClrMapping/>
  </p:clrMapOvr>
  <p:transition>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3648" y="1367478"/>
            <a:ext cx="6210378" cy="852295"/>
          </a:xfrm>
          <a:prstGeom prst="rect">
            <a:avLst/>
          </a:prstGeom>
        </p:spPr>
        <p:txBody>
          <a:bodyPr wrap="square" lIns="68589" tIns="34295" rIns="68589" bIns="34295">
            <a:spAutoFit/>
          </a:bodyPr>
          <a:lstStyle/>
          <a:p>
            <a:pPr algn="ctr">
              <a:lnSpc>
                <a:spcPct val="106000"/>
              </a:lnSpc>
              <a:tabLst>
                <a:tab pos="1630897" algn="l"/>
                <a:tab pos="2427770" algn="ctr"/>
              </a:tabLst>
            </a:pPr>
            <a:r>
              <a:rPr lang="ar-EG" sz="2400" b="1" u="sng" dirty="0">
                <a:solidFill>
                  <a:srgbClr val="002060"/>
                </a:solidFill>
                <a:latin typeface="Adobe Arabic" pitchFamily="18" charset="-78"/>
                <a:ea typeface="Times New Roman"/>
                <a:cs typeface="Adobe Arabic" pitchFamily="18" charset="-78"/>
              </a:rPr>
              <a:t>عصف ذهني</a:t>
            </a:r>
            <a:endParaRPr lang="en-US" sz="2400" dirty="0">
              <a:latin typeface="Adobe Arabic" pitchFamily="18" charset="-78"/>
              <a:ea typeface="Times New Roman"/>
              <a:cs typeface="Adobe Arabic" pitchFamily="18" charset="-78"/>
            </a:endParaRPr>
          </a:p>
          <a:p>
            <a:pPr algn="ctr" rtl="1">
              <a:lnSpc>
                <a:spcPct val="106000"/>
              </a:lnSpc>
              <a:spcAft>
                <a:spcPts val="1000"/>
              </a:spcAft>
            </a:pPr>
            <a:r>
              <a:rPr lang="en-US" sz="2400" b="1" kern="1200" dirty="0">
                <a:solidFill>
                  <a:srgbClr val="C00000"/>
                </a:solidFill>
                <a:latin typeface="Adobe Arabic" pitchFamily="18" charset="-78"/>
                <a:ea typeface="Calibri" panose="020F0502020204030204" pitchFamily="34" charset="0"/>
                <a:cs typeface="Adobe Arabic" pitchFamily="18" charset="-78"/>
              </a:rPr>
              <a:t> </a:t>
            </a:r>
            <a:r>
              <a:rPr lang="ar-EG" sz="2400" b="1" kern="1200" dirty="0">
                <a:solidFill>
                  <a:srgbClr val="C00000"/>
                </a:solidFill>
                <a:latin typeface="Adobe Arabic" pitchFamily="18" charset="-78"/>
                <a:ea typeface="Calibri" panose="020F0502020204030204" pitchFamily="34" charset="0"/>
                <a:cs typeface="Adobe Arabic" pitchFamily="18" charset="-78"/>
              </a:rPr>
              <a:t>عزيزي المتدرب</a:t>
            </a:r>
            <a:r>
              <a:rPr lang="ar-EG" sz="2400" b="1" kern="1200" dirty="0" smtClean="0">
                <a:latin typeface="Calibri" panose="020F0502020204030204" pitchFamily="34" charset="0"/>
                <a:ea typeface="Calibri" panose="020F0502020204030204" pitchFamily="34" charset="0"/>
                <a:cs typeface="Adobe Arabic" pitchFamily="18" charset="-78"/>
              </a:rPr>
              <a:t>:</a:t>
            </a:r>
            <a:r>
              <a:rPr lang="ar-JO" sz="2400" b="1" kern="1200" dirty="0" smtClean="0">
                <a:latin typeface="Calibri" panose="020F0502020204030204" pitchFamily="34" charset="0"/>
                <a:ea typeface="Calibri" panose="020F0502020204030204" pitchFamily="34" charset="0"/>
                <a:cs typeface="Adobe Arabic" pitchFamily="18" charset="-78"/>
              </a:rPr>
              <a:t> </a:t>
            </a:r>
            <a:r>
              <a:rPr lang="ar-EG" sz="2400" b="1" kern="1200" dirty="0" smtClean="0">
                <a:latin typeface="Calibri" panose="020F0502020204030204" pitchFamily="34" charset="0"/>
                <a:ea typeface="Calibri" panose="020F0502020204030204" pitchFamily="34" charset="0"/>
                <a:cs typeface="Adobe Arabic" pitchFamily="18" charset="-78"/>
              </a:rPr>
              <a:t>أذكر </a:t>
            </a:r>
            <a:r>
              <a:rPr lang="ar-EG" sz="2400" b="1" kern="1200" dirty="0">
                <a:latin typeface="Calibri" panose="020F0502020204030204" pitchFamily="34" charset="0"/>
                <a:ea typeface="Calibri" panose="020F0502020204030204" pitchFamily="34" charset="0"/>
                <a:cs typeface="Adobe Arabic" pitchFamily="18" charset="-78"/>
              </a:rPr>
              <a:t>ما تعرفه عن مفهوم </a:t>
            </a:r>
            <a:r>
              <a:rPr lang="ar-EG" sz="2400" b="1" kern="1200" dirty="0" smtClean="0">
                <a:latin typeface="Calibri" panose="020F0502020204030204" pitchFamily="34" charset="0"/>
                <a:ea typeface="Calibri" panose="020F0502020204030204" pitchFamily="34" charset="0"/>
                <a:cs typeface="Adobe Arabic" pitchFamily="18" charset="-78"/>
              </a:rPr>
              <a:t>الأسهم والسندات</a:t>
            </a:r>
            <a:r>
              <a:rPr lang="ar-JO" sz="2400" dirty="0" smtClean="0">
                <a:latin typeface="Calibri" panose="020F0502020204030204" pitchFamily="34" charset="0"/>
                <a:ea typeface="Times New Roman" panose="02020603050405020304" pitchFamily="18" charset="0"/>
                <a:cs typeface="Adobe Arabic" pitchFamily="18" charset="-78"/>
              </a:rPr>
              <a:t>؟</a:t>
            </a:r>
            <a:endParaRPr lang="en-US" sz="1200" dirty="0">
              <a:effectLst/>
              <a:latin typeface="Calibri" panose="020F0502020204030204" pitchFamily="34" charset="0"/>
              <a:ea typeface="Calibri" panose="020F0502020204030204" pitchFamily="34" charset="0"/>
              <a:cs typeface="Adobe Arabic" pitchFamily="18" charset="-78"/>
            </a:endParaRPr>
          </a:p>
        </p:txBody>
      </p:sp>
      <p:sp>
        <p:nvSpPr>
          <p:cNvPr id="4" name="AutoShape 2" descr="SVG &gt; التصميم زهور علامة استفهام - صورة SVG &amp; أيقونة. | SVG Silh"/>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5" name="AutoShape 4" descr="SVG &gt; التصميم زهور علامة استفهام - صورة SVG &amp; أيقونة. | SVG Silh"/>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pic>
        <p:nvPicPr>
          <p:cNvPr id="9" name="Picture 8" descr="Question Mark PNG Transparent Images | PNG All"/>
          <p:cNvPicPr/>
          <p:nvPr/>
        </p:nvPicPr>
        <p:blipFill>
          <a:blip r:embed="rId2">
            <a:extLst>
              <a:ext uri="{28A0092B-C50C-407E-A947-70E740481C1C}">
                <a14:useLocalDpi xmlns:a14="http://schemas.microsoft.com/office/drawing/2010/main" val="0"/>
              </a:ext>
            </a:extLst>
          </a:blip>
          <a:srcRect/>
          <a:stretch>
            <a:fillRect/>
          </a:stretch>
        </p:blipFill>
        <p:spPr bwMode="auto">
          <a:xfrm>
            <a:off x="3001605" y="2211710"/>
            <a:ext cx="2794531" cy="2520280"/>
          </a:xfrm>
          <a:prstGeom prst="rect">
            <a:avLst/>
          </a:prstGeom>
          <a:noFill/>
          <a:ln>
            <a:noFill/>
          </a:ln>
        </p:spPr>
      </p:pic>
      <p:sp>
        <p:nvSpPr>
          <p:cNvPr id="7" name="Rectangle 6"/>
          <p:cNvSpPr/>
          <p:nvPr/>
        </p:nvSpPr>
        <p:spPr>
          <a:xfrm>
            <a:off x="3893924" y="659592"/>
            <a:ext cx="1229824" cy="707886"/>
          </a:xfrm>
          <a:prstGeom prst="rect">
            <a:avLst/>
          </a:prstGeom>
        </p:spPr>
        <p:txBody>
          <a:bodyPr wrap="none">
            <a:spAutoFit/>
          </a:bodyPr>
          <a:lstStyle/>
          <a:p>
            <a:pPr lvl="0" algn="ctr"/>
            <a:r>
              <a:rPr lang="ar-EG" sz="4000" b="1" dirty="0">
                <a:solidFill>
                  <a:schemeClr val="accent5">
                    <a:lumMod val="50000"/>
                  </a:schemeClr>
                </a:solidFill>
                <a:latin typeface="Adobe Arabic" pitchFamily="18" charset="-78"/>
                <a:ea typeface="+mn-ea"/>
                <a:cs typeface="Adobe Arabic" pitchFamily="18" charset="-78"/>
              </a:rPr>
              <a:t>نشاط 1</a:t>
            </a:r>
          </a:p>
        </p:txBody>
      </p:sp>
    </p:spTree>
    <p:extLst>
      <p:ext uri="{BB962C8B-B14F-4D97-AF65-F5344CB8AC3E}">
        <p14:creationId xmlns:p14="http://schemas.microsoft.com/office/powerpoint/2010/main" val="2362587468"/>
      </p:ext>
    </p:extLst>
  </p:cSld>
  <p:clrMapOvr>
    <a:masterClrMapping/>
  </p:clrMapOvr>
  <p:transition>
    <p:wipe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99792" y="339502"/>
            <a:ext cx="5976664" cy="4524315"/>
          </a:xfrm>
          <a:prstGeom prst="rect">
            <a:avLst/>
          </a:prstGeom>
        </p:spPr>
        <p:txBody>
          <a:bodyPr wrap="square">
            <a:spAutoFit/>
          </a:bodyPr>
          <a:lstStyle/>
          <a:p>
            <a:pPr algn="r" rtl="1">
              <a:lnSpc>
                <a:spcPct val="150000"/>
              </a:lnSpc>
              <a:spcBef>
                <a:spcPts val="1500"/>
              </a:spcBef>
              <a:spcAft>
                <a:spcPts val="750"/>
              </a:spcAft>
            </a:pPr>
            <a:r>
              <a:rPr lang="ar-SA" sz="1800" b="1" dirty="0">
                <a:solidFill>
                  <a:srgbClr val="0070C0"/>
                </a:solidFill>
                <a:latin typeface="roboto"/>
                <a:ea typeface="Times New Roman" panose="02020603050405020304" pitchFamily="18" charset="0"/>
                <a:cs typeface="Adobe Arabic" pitchFamily="18" charset="-78"/>
              </a:rPr>
              <a:t>الفرق بين التحليل الفنيِّ والتحليل الأساسيِّ</a:t>
            </a:r>
            <a:endParaRPr lang="en-US" sz="1800" dirty="0">
              <a:latin typeface="Calibri" panose="020F0502020204030204" pitchFamily="34" charset="0"/>
              <a:ea typeface="Calibri" panose="020F0502020204030204" pitchFamily="34" charset="0"/>
              <a:cs typeface="Adobe Arabic" pitchFamily="18" charset="-78"/>
            </a:endParaRPr>
          </a:p>
          <a:p>
            <a:pPr algn="r" rtl="1">
              <a:lnSpc>
                <a:spcPct val="150000"/>
              </a:lnSpc>
              <a:spcAft>
                <a:spcPts val="1275"/>
              </a:spcAft>
            </a:pPr>
            <a:r>
              <a:rPr lang="ar-SA" sz="1800" b="1" dirty="0">
                <a:solidFill>
                  <a:srgbClr val="222222"/>
                </a:solidFill>
                <a:latin typeface="droid arabic kufi"/>
                <a:ea typeface="Times New Roman" panose="02020603050405020304" pitchFamily="18" charset="0"/>
                <a:cs typeface="Adobe Arabic" pitchFamily="18" charset="-78"/>
              </a:rPr>
              <a:t>بعد </a:t>
            </a:r>
            <a:r>
              <a:rPr lang="ar-SA" sz="1800" b="1" dirty="0" smtClean="0">
                <a:solidFill>
                  <a:srgbClr val="222222"/>
                </a:solidFill>
                <a:latin typeface="droid arabic kufi"/>
                <a:ea typeface="Times New Roman" panose="02020603050405020304" pitchFamily="18" charset="0"/>
                <a:cs typeface="Adobe Arabic" pitchFamily="18" charset="-78"/>
              </a:rPr>
              <a:t>أن </a:t>
            </a:r>
            <a:r>
              <a:rPr lang="ar-SA" sz="1800" b="1" dirty="0">
                <a:solidFill>
                  <a:srgbClr val="222222"/>
                </a:solidFill>
                <a:latin typeface="droid arabic kufi"/>
                <a:ea typeface="Times New Roman" panose="02020603050405020304" pitchFamily="18" charset="0"/>
                <a:cs typeface="Adobe Arabic" pitchFamily="18" charset="-78"/>
              </a:rPr>
              <a:t>تعرفنا عن كل من التحليل الفنيِّ والتحليل الأساسيِّ، فسوف نتحدث بشكل مفصل عن الفرق بين التحليل الفنيِّ والتحليل الأساسيِّ لدراسة الاختلافات الجوهرية بينهما، من حيث عدة عناصر</a:t>
            </a:r>
            <a:r>
              <a:rPr lang="en-US" sz="1800" b="1" dirty="0">
                <a:solidFill>
                  <a:srgbClr val="222222"/>
                </a:solidFill>
                <a:latin typeface="droid arabic kufi"/>
                <a:ea typeface="Times New Roman" panose="02020603050405020304" pitchFamily="18" charset="0"/>
                <a:cs typeface="Adobe Arabic" pitchFamily="18" charset="-78"/>
              </a:rPr>
              <a:t>:</a:t>
            </a:r>
            <a:endParaRPr lang="en-US" sz="1800" dirty="0">
              <a:latin typeface="Calibri" panose="020F0502020204030204" pitchFamily="34" charset="0"/>
              <a:ea typeface="Calibri" panose="020F0502020204030204" pitchFamily="34" charset="0"/>
              <a:cs typeface="Adobe Arabic" pitchFamily="18" charset="-78"/>
            </a:endParaRPr>
          </a:p>
          <a:p>
            <a:pPr algn="r" rtl="1">
              <a:lnSpc>
                <a:spcPct val="150000"/>
              </a:lnSpc>
              <a:spcBef>
                <a:spcPts val="1500"/>
              </a:spcBef>
              <a:spcAft>
                <a:spcPts val="750"/>
              </a:spcAft>
            </a:pPr>
            <a:r>
              <a:rPr lang="ar-SA" sz="1800" b="1" dirty="0">
                <a:solidFill>
                  <a:srgbClr val="0070C0"/>
                </a:solidFill>
                <a:latin typeface="roboto"/>
                <a:ea typeface="Times New Roman" panose="02020603050405020304" pitchFamily="18" charset="0"/>
                <a:cs typeface="Adobe Arabic" pitchFamily="18" charset="-78"/>
              </a:rPr>
              <a:t>المفهوم</a:t>
            </a:r>
            <a:r>
              <a:rPr lang="en-US" sz="1800" b="1" dirty="0">
                <a:solidFill>
                  <a:srgbClr val="0070C0"/>
                </a:solidFill>
                <a:latin typeface="roboto"/>
                <a:ea typeface="Times New Roman" panose="02020603050405020304" pitchFamily="18" charset="0"/>
                <a:cs typeface="Adobe Arabic" pitchFamily="18" charset="-78"/>
              </a:rPr>
              <a:t>:</a:t>
            </a:r>
            <a:endParaRPr lang="en-US" sz="1800" dirty="0">
              <a:solidFill>
                <a:srgbClr val="0070C0"/>
              </a:solidFill>
              <a:latin typeface="Calibri" panose="020F0502020204030204" pitchFamily="34" charset="0"/>
              <a:ea typeface="Calibri" panose="020F0502020204030204" pitchFamily="34" charset="0"/>
              <a:cs typeface="Adobe Arabic" pitchFamily="18" charset="-78"/>
            </a:endParaRPr>
          </a:p>
          <a:p>
            <a:pPr marL="342900" lvl="0" indent="-342900" algn="r" rtl="1">
              <a:lnSpc>
                <a:spcPct val="150000"/>
              </a:lnSpc>
              <a:spcAft>
                <a:spcPts val="1000"/>
              </a:spcAft>
              <a:buSzPts val="1000"/>
              <a:buFont typeface="Symbol" panose="05050102010706020507" pitchFamily="18" charset="2"/>
              <a:buChar char=""/>
              <a:tabLst>
                <a:tab pos="228600" algn="l"/>
              </a:tabLst>
            </a:pPr>
            <a:r>
              <a:rPr lang="ar-SA" sz="1800" b="1" dirty="0">
                <a:solidFill>
                  <a:srgbClr val="222222"/>
                </a:solidFill>
                <a:latin typeface="droid arabic kufi"/>
                <a:ea typeface="Times New Roman" panose="02020603050405020304" pitchFamily="18" charset="0"/>
                <a:cs typeface="Adobe Arabic" pitchFamily="18" charset="-78"/>
              </a:rPr>
              <a:t>التحليلُ الأساسيُّ، هو طريقة لدراسة القيمة الحقيقية للأوراق المالية لتحديد فرص الاستثمار الجيدة علَى المدى الطويل</a:t>
            </a:r>
            <a:r>
              <a:rPr lang="en-US" sz="1800" b="1" dirty="0">
                <a:solidFill>
                  <a:srgbClr val="222222"/>
                </a:solidFill>
                <a:latin typeface="droid arabic kufi"/>
                <a:ea typeface="Times New Roman" panose="02020603050405020304" pitchFamily="18" charset="0"/>
                <a:cs typeface="Adobe Arabic" pitchFamily="18" charset="-78"/>
              </a:rPr>
              <a:t>.</a:t>
            </a:r>
            <a:endParaRPr lang="en-US" sz="1800" dirty="0">
              <a:latin typeface="Calibri" panose="020F0502020204030204" pitchFamily="34" charset="0"/>
              <a:ea typeface="Calibri" panose="020F0502020204030204" pitchFamily="34" charset="0"/>
              <a:cs typeface="Adobe Arabic" pitchFamily="18" charset="-78"/>
            </a:endParaRPr>
          </a:p>
          <a:p>
            <a:pPr marL="342900" lvl="0" indent="-342900" algn="r" rtl="1">
              <a:lnSpc>
                <a:spcPct val="150000"/>
              </a:lnSpc>
              <a:spcAft>
                <a:spcPts val="1000"/>
              </a:spcAft>
              <a:buSzPts val="1000"/>
              <a:buFont typeface="Symbol" panose="05050102010706020507" pitchFamily="18" charset="2"/>
              <a:buChar char=""/>
              <a:tabLst>
                <a:tab pos="228600" algn="l"/>
              </a:tabLst>
            </a:pPr>
            <a:r>
              <a:rPr lang="ar-SA" sz="1800" b="1" dirty="0">
                <a:solidFill>
                  <a:srgbClr val="222222"/>
                </a:solidFill>
                <a:latin typeface="droid arabic kufi"/>
                <a:ea typeface="Times New Roman" panose="02020603050405020304" pitchFamily="18" charset="0"/>
                <a:cs typeface="Adobe Arabic" pitchFamily="18" charset="-78"/>
              </a:rPr>
              <a:t>وعلَى العكس من ذلك، فإنَّ التحليلَ الفنيَّ هو وسيلة لتقييم سعر ورقة مالية ما وتوقع اتجاهه في المستقبل علَى أساس حركة السعر وأحجام التداول، حيث يفترض كفاية هذه البيانات لتوقع ما الذي سيفعله السهم في المستقبل</a:t>
            </a:r>
            <a:r>
              <a:rPr lang="en-US" sz="1800" b="1" dirty="0" smtClean="0">
                <a:solidFill>
                  <a:srgbClr val="222222"/>
                </a:solidFill>
                <a:latin typeface="droid arabic kufi"/>
                <a:ea typeface="Times New Roman" panose="02020603050405020304" pitchFamily="18" charset="0"/>
                <a:cs typeface="Adobe Arabic" pitchFamily="18" charset="-78"/>
              </a:rPr>
              <a:t>.</a:t>
            </a:r>
            <a:endParaRPr lang="en-US" sz="1800" dirty="0">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995686"/>
            <a:ext cx="2088232" cy="14645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55535267"/>
      </p:ext>
    </p:extLst>
  </p:cSld>
  <p:clrMapOvr>
    <a:masterClrMapping/>
  </p:clrMapOvr>
  <p:transition>
    <p:wipe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43808" y="411510"/>
            <a:ext cx="5670376" cy="4771050"/>
          </a:xfrm>
          <a:prstGeom prst="rect">
            <a:avLst/>
          </a:prstGeom>
        </p:spPr>
        <p:txBody>
          <a:bodyPr wrap="square">
            <a:spAutoFit/>
          </a:bodyPr>
          <a:lstStyle/>
          <a:p>
            <a:pPr algn="r" rtl="1">
              <a:spcBef>
                <a:spcPts val="1500"/>
              </a:spcBef>
              <a:spcAft>
                <a:spcPts val="750"/>
              </a:spcAft>
            </a:pPr>
            <a:r>
              <a:rPr lang="ar-SA" sz="2000" b="1" dirty="0">
                <a:solidFill>
                  <a:srgbClr val="0070C0"/>
                </a:solidFill>
                <a:latin typeface="roboto"/>
                <a:ea typeface="Times New Roman" panose="02020603050405020304" pitchFamily="18" charset="0"/>
                <a:cs typeface="Adobe Arabic" pitchFamily="18" charset="-78"/>
              </a:rPr>
              <a:t>الهدف العام</a:t>
            </a:r>
            <a:r>
              <a:rPr lang="en-US" sz="2000" b="1" dirty="0">
                <a:solidFill>
                  <a:srgbClr val="0070C0"/>
                </a:solidFill>
                <a:latin typeface="roboto"/>
                <a:ea typeface="Times New Roman" panose="02020603050405020304" pitchFamily="18" charset="0"/>
                <a:cs typeface="Adobe Arabic" pitchFamily="18" charset="-78"/>
              </a:rPr>
              <a:t>:</a:t>
            </a:r>
            <a:endParaRPr lang="en-US" sz="1200" dirty="0">
              <a:solidFill>
                <a:srgbClr val="0070C0"/>
              </a:solidFill>
              <a:latin typeface="Calibri" panose="020F0502020204030204" pitchFamily="34" charset="0"/>
              <a:ea typeface="Calibri" panose="020F0502020204030204" pitchFamily="34" charset="0"/>
              <a:cs typeface="Adobe Arabic" pitchFamily="18" charset="-78"/>
            </a:endParaRPr>
          </a:p>
          <a:p>
            <a:pPr algn="r" rtl="1">
              <a:spcAft>
                <a:spcPts val="1275"/>
              </a:spcAft>
            </a:pPr>
            <a:r>
              <a:rPr lang="ar-SA" sz="2000" b="1" dirty="0" smtClean="0">
                <a:solidFill>
                  <a:srgbClr val="222222"/>
                </a:solidFill>
                <a:latin typeface="droid arabic kufi"/>
                <a:ea typeface="Times New Roman" panose="02020603050405020304" pitchFamily="18" charset="0"/>
                <a:cs typeface="Adobe Arabic" pitchFamily="18" charset="-78"/>
              </a:rPr>
              <a:t>أن </a:t>
            </a:r>
            <a:r>
              <a:rPr lang="ar-SA" sz="2000" b="1" dirty="0">
                <a:solidFill>
                  <a:srgbClr val="222222"/>
                </a:solidFill>
                <a:latin typeface="droid arabic kufi"/>
                <a:ea typeface="Times New Roman" panose="02020603050405020304" pitchFamily="18" charset="0"/>
                <a:cs typeface="Adobe Arabic" pitchFamily="18" charset="-78"/>
              </a:rPr>
              <a:t>الفارقَ الزمنيَّ بين التحليل الفني والتحليل الأساسي لا يرتبط فقط بطريقة التنبؤ واتخاذ القرارات الاستثمارية، بل في الهدف أيضًا</a:t>
            </a:r>
            <a:r>
              <a:rPr lang="en-US" sz="2000" b="1" dirty="0">
                <a:solidFill>
                  <a:srgbClr val="222222"/>
                </a:solidFill>
                <a:latin typeface="droid arabic kufi"/>
                <a:ea typeface="Times New Roman" panose="02020603050405020304" pitchFamily="18" charset="0"/>
                <a:cs typeface="Adobe Arabic" pitchFamily="18" charset="-78"/>
              </a:rPr>
              <a:t>.</a:t>
            </a:r>
            <a:endParaRPr lang="en-US" sz="1200" dirty="0">
              <a:latin typeface="Calibri" panose="020F0502020204030204" pitchFamily="34" charset="0"/>
              <a:ea typeface="Calibri" panose="020F0502020204030204" pitchFamily="34" charset="0"/>
              <a:cs typeface="Adobe Arabic" pitchFamily="18" charset="-78"/>
            </a:endParaRPr>
          </a:p>
          <a:p>
            <a:pPr marL="342900" lvl="0" indent="-342900" algn="r" rtl="1">
              <a:spcAft>
                <a:spcPts val="1000"/>
              </a:spcAft>
              <a:buSzPts val="1000"/>
              <a:buFont typeface="Symbol" panose="05050102010706020507" pitchFamily="18" charset="2"/>
              <a:buChar char=""/>
              <a:tabLst>
                <a:tab pos="228600" algn="l"/>
              </a:tabLst>
            </a:pPr>
            <a:r>
              <a:rPr lang="ar-SA" sz="2000" b="1" dirty="0">
                <a:solidFill>
                  <a:srgbClr val="222222"/>
                </a:solidFill>
                <a:latin typeface="droid arabic kufi"/>
                <a:ea typeface="Times New Roman" panose="02020603050405020304" pitchFamily="18" charset="0"/>
                <a:cs typeface="Adobe Arabic" pitchFamily="18" charset="-78"/>
              </a:rPr>
              <a:t>وبشكل عام، يكون الهدف من التحليل الفنيُّ هو التداول والمضاربة، حيث </a:t>
            </a:r>
            <a:r>
              <a:rPr lang="ar-SA" sz="2000" b="1" dirty="0" smtClean="0">
                <a:solidFill>
                  <a:srgbClr val="222222"/>
                </a:solidFill>
                <a:latin typeface="droid arabic kufi"/>
                <a:ea typeface="Times New Roman" panose="02020603050405020304" pitchFamily="18" charset="0"/>
                <a:cs typeface="Adobe Arabic" pitchFamily="18" charset="-78"/>
              </a:rPr>
              <a:t>أن </a:t>
            </a:r>
            <a:r>
              <a:rPr lang="ar-SA" sz="2000" b="1" dirty="0">
                <a:solidFill>
                  <a:srgbClr val="222222"/>
                </a:solidFill>
                <a:latin typeface="droid arabic kufi"/>
                <a:ea typeface="Times New Roman" panose="02020603050405020304" pitchFamily="18" charset="0"/>
                <a:cs typeface="Adobe Arabic" pitchFamily="18" charset="-78"/>
              </a:rPr>
              <a:t>المتداولين (أو المضاربين) يعتمدون علَى التحليل الفنيِّ لتحقيق أرباح على المدى القصير</a:t>
            </a:r>
            <a:r>
              <a:rPr lang="en-US" sz="2000" b="1" dirty="0" smtClean="0">
                <a:solidFill>
                  <a:srgbClr val="222222"/>
                </a:solidFill>
                <a:latin typeface="droid arabic kufi"/>
                <a:ea typeface="Times New Roman" panose="02020603050405020304" pitchFamily="18" charset="0"/>
                <a:cs typeface="Adobe Arabic" pitchFamily="18" charset="-78"/>
              </a:rPr>
              <a:t>.</a:t>
            </a:r>
            <a:endParaRPr lang="ar-EG" sz="2000" b="1" dirty="0" smtClean="0">
              <a:solidFill>
                <a:srgbClr val="222222"/>
              </a:solidFill>
              <a:latin typeface="droid arabic kufi"/>
              <a:ea typeface="Times New Roman" panose="02020603050405020304" pitchFamily="18" charset="0"/>
              <a:cs typeface="Adobe Arabic" pitchFamily="18" charset="-78"/>
            </a:endParaRPr>
          </a:p>
          <a:p>
            <a:pPr lvl="0" algn="r" rtl="1">
              <a:spcAft>
                <a:spcPts val="1000"/>
              </a:spcAft>
              <a:buSzPts val="1000"/>
              <a:tabLst>
                <a:tab pos="228600" algn="l"/>
              </a:tabLst>
            </a:pPr>
            <a:r>
              <a:rPr lang="en-US" sz="1200" dirty="0" smtClean="0">
                <a:solidFill>
                  <a:srgbClr val="0070C0"/>
                </a:solidFill>
                <a:latin typeface="Calibri" panose="020F0502020204030204" pitchFamily="34" charset="0"/>
                <a:ea typeface="Calibri" panose="020F0502020204030204" pitchFamily="34" charset="0"/>
                <a:cs typeface="Adobe Arabic" pitchFamily="18" charset="-78"/>
              </a:rPr>
              <a:t> </a:t>
            </a:r>
            <a:r>
              <a:rPr lang="ar-SA" sz="2000" b="1" dirty="0" smtClean="0">
                <a:solidFill>
                  <a:srgbClr val="0070C0"/>
                </a:solidFill>
                <a:latin typeface="roboto"/>
                <a:ea typeface="Times New Roman" panose="02020603050405020304" pitchFamily="18" charset="0"/>
                <a:cs typeface="Adobe Arabic" pitchFamily="18" charset="-78"/>
              </a:rPr>
              <a:t>الفرص</a:t>
            </a:r>
            <a:r>
              <a:rPr lang="en-US" sz="2000" b="1" dirty="0">
                <a:solidFill>
                  <a:srgbClr val="0070C0"/>
                </a:solidFill>
                <a:latin typeface="roboto"/>
                <a:ea typeface="Times New Roman" panose="02020603050405020304" pitchFamily="18" charset="0"/>
                <a:cs typeface="Adobe Arabic" pitchFamily="18" charset="-78"/>
              </a:rPr>
              <a:t>:</a:t>
            </a:r>
            <a:endParaRPr lang="en-US" sz="1200" dirty="0">
              <a:solidFill>
                <a:srgbClr val="0070C0"/>
              </a:solidFill>
              <a:latin typeface="Calibri" panose="020F0502020204030204" pitchFamily="34" charset="0"/>
              <a:ea typeface="Calibri" panose="020F0502020204030204" pitchFamily="34" charset="0"/>
              <a:cs typeface="Adobe Arabic" pitchFamily="18" charset="-78"/>
            </a:endParaRPr>
          </a:p>
          <a:p>
            <a:pPr marL="342900" lvl="0" indent="-342900" algn="r" rtl="1">
              <a:spcAft>
                <a:spcPts val="1000"/>
              </a:spcAft>
              <a:buSzPts val="1000"/>
              <a:buFont typeface="Symbol" panose="05050102010706020507" pitchFamily="18" charset="2"/>
              <a:buChar char=""/>
              <a:tabLst>
                <a:tab pos="228600" algn="l"/>
              </a:tabLst>
            </a:pPr>
            <a:r>
              <a:rPr lang="ar-SA" sz="2000" b="1" dirty="0">
                <a:solidFill>
                  <a:srgbClr val="222222"/>
                </a:solidFill>
                <a:latin typeface="droid arabic kufi"/>
                <a:ea typeface="Times New Roman" panose="02020603050405020304" pitchFamily="18" charset="0"/>
                <a:cs typeface="Adobe Arabic" pitchFamily="18" charset="-78"/>
              </a:rPr>
              <a:t>يهدف التحليلُ الأساسيُّ إلى تقدير القيمة الحقيقية أو الجوهرية للسهم بغرض شرائه والربح من عائده مهما طال الزمن</a:t>
            </a:r>
            <a:r>
              <a:rPr lang="en-US" sz="2000" b="1" dirty="0">
                <a:solidFill>
                  <a:srgbClr val="222222"/>
                </a:solidFill>
                <a:latin typeface="droid arabic kufi"/>
                <a:ea typeface="Times New Roman" panose="02020603050405020304" pitchFamily="18" charset="0"/>
                <a:cs typeface="Adobe Arabic" pitchFamily="18" charset="-78"/>
              </a:rPr>
              <a:t>.</a:t>
            </a:r>
            <a:endParaRPr lang="en-US" sz="1200" dirty="0">
              <a:latin typeface="Calibri" panose="020F0502020204030204" pitchFamily="34" charset="0"/>
              <a:ea typeface="Calibri" panose="020F0502020204030204" pitchFamily="34" charset="0"/>
              <a:cs typeface="Adobe Arabic" pitchFamily="18" charset="-78"/>
            </a:endParaRPr>
          </a:p>
          <a:p>
            <a:pPr marL="342900" lvl="0" indent="-342900" algn="r" rtl="1">
              <a:spcAft>
                <a:spcPts val="1000"/>
              </a:spcAft>
              <a:buSzPts val="1000"/>
              <a:buFont typeface="Symbol" panose="05050102010706020507" pitchFamily="18" charset="2"/>
              <a:buChar char=""/>
              <a:tabLst>
                <a:tab pos="228600" algn="l"/>
              </a:tabLst>
            </a:pPr>
            <a:r>
              <a:rPr lang="ar-SA" sz="2000" b="1" dirty="0">
                <a:solidFill>
                  <a:srgbClr val="222222"/>
                </a:solidFill>
                <a:latin typeface="droid arabic kufi"/>
                <a:ea typeface="Times New Roman" panose="02020603050405020304" pitchFamily="18" charset="0"/>
                <a:cs typeface="Adobe Arabic" pitchFamily="18" charset="-78"/>
              </a:rPr>
              <a:t>بينما يُستخدم التحليل الفنيِّ لتحديد الوقت المناسب للدخول إلى الصفقة أو إلى السوق، والخروج منه</a:t>
            </a:r>
            <a:r>
              <a:rPr lang="en-US" sz="2000" b="1" dirty="0">
                <a:solidFill>
                  <a:srgbClr val="222222"/>
                </a:solidFill>
                <a:latin typeface="droid arabic kufi"/>
                <a:ea typeface="Times New Roman" panose="02020603050405020304" pitchFamily="18" charset="0"/>
                <a:cs typeface="Adobe Arabic" pitchFamily="18" charset="-78"/>
              </a:rPr>
              <a:t>.</a:t>
            </a:r>
            <a:endParaRPr lang="en-US" sz="1200" dirty="0">
              <a:latin typeface="Calibri" panose="020F0502020204030204" pitchFamily="34" charset="0"/>
              <a:ea typeface="Calibri" panose="020F0502020204030204" pitchFamily="34" charset="0"/>
              <a:cs typeface="Adobe Arabic" pitchFamily="18" charset="-78"/>
            </a:endParaRPr>
          </a:p>
          <a:p>
            <a:pPr algn="r" rtl="1">
              <a:lnSpc>
                <a:spcPct val="115000"/>
              </a:lnSpc>
              <a:spcBef>
                <a:spcPts val="1500"/>
              </a:spcBef>
              <a:spcAft>
                <a:spcPts val="750"/>
              </a:spcAft>
            </a:pPr>
            <a:r>
              <a:rPr lang="ar-SA" sz="2000" b="1" dirty="0">
                <a:solidFill>
                  <a:srgbClr val="121212"/>
                </a:solidFill>
                <a:latin typeface="roboto"/>
                <a:ea typeface="Times New Roman" panose="02020603050405020304" pitchFamily="18" charset="0"/>
                <a:cs typeface="Adobe Arabic" pitchFamily="18" charset="-78"/>
              </a:rPr>
              <a:t> </a:t>
            </a:r>
            <a:endParaRPr lang="en-US" sz="12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2283718"/>
            <a:ext cx="2033791" cy="12241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71645311"/>
      </p:ext>
    </p:extLst>
  </p:cSld>
  <p:clrMapOvr>
    <a:masterClrMapping/>
  </p:clrMapOvr>
  <p:transition>
    <p:wipe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07904" y="1275606"/>
            <a:ext cx="4662264" cy="2231380"/>
          </a:xfrm>
          <a:prstGeom prst="rect">
            <a:avLst/>
          </a:prstGeom>
        </p:spPr>
        <p:txBody>
          <a:bodyPr wrap="square">
            <a:spAutoFit/>
          </a:bodyPr>
          <a:lstStyle/>
          <a:p>
            <a:pPr algn="just" rtl="1">
              <a:spcBef>
                <a:spcPts val="1500"/>
              </a:spcBef>
              <a:spcAft>
                <a:spcPts val="750"/>
              </a:spcAft>
            </a:pPr>
            <a:r>
              <a:rPr lang="ar-SA" sz="2400" b="1" dirty="0">
                <a:solidFill>
                  <a:srgbClr val="0070C0"/>
                </a:solidFill>
                <a:latin typeface="roboto"/>
                <a:ea typeface="Times New Roman" panose="02020603050405020304" pitchFamily="18" charset="0"/>
                <a:cs typeface="Adobe Arabic" pitchFamily="18" charset="-78"/>
              </a:rPr>
              <a:t>المحاور</a:t>
            </a:r>
            <a:r>
              <a:rPr lang="en-US" sz="2400" b="1" dirty="0">
                <a:solidFill>
                  <a:srgbClr val="0070C0"/>
                </a:solidFill>
                <a:latin typeface="roboto"/>
                <a:ea typeface="Times New Roman" panose="02020603050405020304" pitchFamily="18" charset="0"/>
                <a:cs typeface="Adobe Arabic" pitchFamily="18" charset="-78"/>
              </a:rPr>
              <a:t>:</a:t>
            </a:r>
            <a:endParaRPr lang="en-US" sz="2400" dirty="0">
              <a:solidFill>
                <a:srgbClr val="0070C0"/>
              </a:solidFill>
              <a:latin typeface="Calibri" panose="020F0502020204030204" pitchFamily="34" charset="0"/>
              <a:ea typeface="Calibri" panose="020F0502020204030204" pitchFamily="34" charset="0"/>
              <a:cs typeface="Adobe Arabic" pitchFamily="18" charset="-78"/>
            </a:endParaRPr>
          </a:p>
          <a:p>
            <a:pPr marL="342900" lvl="0" indent="-342900" algn="just" rtl="1">
              <a:spcAft>
                <a:spcPts val="1000"/>
              </a:spcAft>
              <a:buSzPts val="1000"/>
              <a:buFont typeface="Symbol" panose="05050102010706020507" pitchFamily="18" charset="2"/>
              <a:buChar char=""/>
              <a:tabLst>
                <a:tab pos="457200" algn="l"/>
              </a:tabLst>
            </a:pPr>
            <a:r>
              <a:rPr lang="ar-SA" sz="2000" b="1" dirty="0">
                <a:solidFill>
                  <a:srgbClr val="222222"/>
                </a:solidFill>
                <a:latin typeface="droid arabic kufi"/>
                <a:ea typeface="Times New Roman" panose="02020603050405020304" pitchFamily="18" charset="0"/>
                <a:cs typeface="Adobe Arabic" pitchFamily="18" charset="-78"/>
              </a:rPr>
              <a:t>في التحليلِ الأساسيِّ، يعتمد اتخاذ القرار علَى كلِّ المعلومات المتاحة، وتقييم الإحصاءات، سواء علَى مستوى الاقتصاد أو الصناعة أو الشركة</a:t>
            </a:r>
            <a:r>
              <a:rPr lang="en-US" sz="2000" b="1" dirty="0">
                <a:solidFill>
                  <a:srgbClr val="222222"/>
                </a:solidFill>
                <a:latin typeface="droid arabic kufi"/>
                <a:ea typeface="Times New Roman" panose="02020603050405020304" pitchFamily="18" charset="0"/>
                <a:cs typeface="Adobe Arabic" pitchFamily="18" charset="-78"/>
              </a:rPr>
              <a:t>.</a:t>
            </a:r>
            <a:endParaRPr lang="en-US" sz="2000" dirty="0">
              <a:solidFill>
                <a:srgbClr val="222222"/>
              </a:solidFill>
              <a:latin typeface="Calibri" panose="020F0502020204030204" pitchFamily="34" charset="0"/>
              <a:ea typeface="Calibri" panose="020F0502020204030204" pitchFamily="34" charset="0"/>
              <a:cs typeface="Adobe Arabic" pitchFamily="18" charset="-78"/>
            </a:endParaRPr>
          </a:p>
          <a:p>
            <a:pPr marL="342900" lvl="0" indent="-342900" algn="just" rtl="1">
              <a:spcAft>
                <a:spcPts val="1000"/>
              </a:spcAft>
              <a:buSzPts val="1000"/>
              <a:buFont typeface="Symbol" panose="05050102010706020507" pitchFamily="18" charset="2"/>
              <a:buChar char=""/>
              <a:tabLst>
                <a:tab pos="457200" algn="l"/>
              </a:tabLst>
            </a:pPr>
            <a:r>
              <a:rPr lang="ar-SA" sz="2000" b="1" dirty="0">
                <a:solidFill>
                  <a:srgbClr val="222222"/>
                </a:solidFill>
                <a:latin typeface="droid arabic kufi"/>
                <a:ea typeface="Times New Roman" panose="02020603050405020304" pitchFamily="18" charset="0"/>
                <a:cs typeface="Adobe Arabic" pitchFamily="18" charset="-78"/>
              </a:rPr>
              <a:t>وعلَى العكس من ذلك، ففي التحليل الفنيِّ، يعتمد اتخاذ القرار علَى اتجاهات السوق، وسعر السهم، وأحجام التداول</a:t>
            </a:r>
            <a:r>
              <a:rPr lang="en-US" sz="2000" b="1" dirty="0" smtClean="0">
                <a:solidFill>
                  <a:srgbClr val="222222"/>
                </a:solidFill>
                <a:latin typeface="droid arabic kufi"/>
                <a:ea typeface="Times New Roman" panose="02020603050405020304" pitchFamily="18" charset="0"/>
                <a:cs typeface="Adobe Arabic" pitchFamily="18" charset="-78"/>
              </a:rPr>
              <a:t>.</a:t>
            </a:r>
            <a:endParaRPr lang="en-US" sz="2000" dirty="0">
              <a:solidFill>
                <a:srgbClr val="222222"/>
              </a:solidFill>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4173"/>
          <a:stretch/>
        </p:blipFill>
        <p:spPr>
          <a:xfrm>
            <a:off x="400862" y="1635646"/>
            <a:ext cx="3307042" cy="1958709"/>
          </a:xfrm>
          <a:prstGeom prst="rect">
            <a:avLst/>
          </a:prstGeom>
        </p:spPr>
      </p:pic>
    </p:spTree>
    <p:extLst>
      <p:ext uri="{BB962C8B-B14F-4D97-AF65-F5344CB8AC3E}">
        <p14:creationId xmlns:p14="http://schemas.microsoft.com/office/powerpoint/2010/main" val="2500163907"/>
      </p:ext>
    </p:extLst>
  </p:cSld>
  <p:clrMapOvr>
    <a:masterClrMapping/>
  </p:clrMapOvr>
  <p:transition>
    <p:wipe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91880" y="771550"/>
            <a:ext cx="4572000" cy="3367589"/>
          </a:xfrm>
          <a:prstGeom prst="rect">
            <a:avLst/>
          </a:prstGeom>
        </p:spPr>
        <p:txBody>
          <a:bodyPr>
            <a:spAutoFit/>
          </a:bodyPr>
          <a:lstStyle/>
          <a:p>
            <a:pPr lvl="0" algn="r" rtl="1">
              <a:spcBef>
                <a:spcPts val="1500"/>
              </a:spcBef>
              <a:spcAft>
                <a:spcPts val="750"/>
              </a:spcAft>
            </a:pPr>
            <a:r>
              <a:rPr lang="ar-SA" sz="1800" b="1" dirty="0">
                <a:solidFill>
                  <a:srgbClr val="0070C0"/>
                </a:solidFill>
                <a:latin typeface="roboto"/>
                <a:ea typeface="Times New Roman" panose="02020603050405020304" pitchFamily="18" charset="0"/>
                <a:cs typeface="Adobe Arabic" pitchFamily="18" charset="-78"/>
              </a:rPr>
              <a:t>البيانات المؤثرة</a:t>
            </a:r>
            <a:r>
              <a:rPr lang="en-US" sz="1800" b="1" dirty="0">
                <a:solidFill>
                  <a:srgbClr val="0070C0"/>
                </a:solidFill>
                <a:latin typeface="roboto"/>
                <a:ea typeface="Times New Roman" panose="02020603050405020304" pitchFamily="18" charset="0"/>
                <a:cs typeface="Adobe Arabic" pitchFamily="18" charset="-78"/>
              </a:rPr>
              <a:t>:</a:t>
            </a:r>
            <a:endParaRPr lang="en-US" sz="1100" dirty="0">
              <a:solidFill>
                <a:srgbClr val="0070C0"/>
              </a:solidFill>
              <a:latin typeface="Calibri" panose="020F0502020204030204" pitchFamily="34" charset="0"/>
              <a:ea typeface="Calibri" panose="020F0502020204030204" pitchFamily="34" charset="0"/>
              <a:cs typeface="Adobe Arabic" pitchFamily="18" charset="-78"/>
            </a:endParaRPr>
          </a:p>
          <a:p>
            <a:pPr marL="342900" lvl="0" indent="-342900" algn="r" rtl="1">
              <a:spcAft>
                <a:spcPts val="1000"/>
              </a:spcAft>
              <a:buSzPts val="1000"/>
              <a:buFont typeface="Symbol" panose="05050102010706020507" pitchFamily="18" charset="2"/>
              <a:buChar char=""/>
              <a:tabLst>
                <a:tab pos="457200" algn="l"/>
              </a:tabLst>
            </a:pPr>
            <a:r>
              <a:rPr lang="ar-SA" sz="1800" b="1" dirty="0">
                <a:solidFill>
                  <a:srgbClr val="222222"/>
                </a:solidFill>
                <a:latin typeface="droid arabic kufi"/>
                <a:ea typeface="Times New Roman" panose="02020603050405020304" pitchFamily="18" charset="0"/>
                <a:cs typeface="Adobe Arabic" pitchFamily="18" charset="-78"/>
              </a:rPr>
              <a:t>في التحليل الأساسيِّ يتم تقييم وتقدير كل البيانات السابقة التاريخية والحالية</a:t>
            </a:r>
            <a:r>
              <a:rPr lang="en-US" sz="1800" b="1" dirty="0">
                <a:solidFill>
                  <a:srgbClr val="222222"/>
                </a:solidFill>
                <a:latin typeface="droid arabic kufi"/>
                <a:ea typeface="Times New Roman" panose="02020603050405020304" pitchFamily="18" charset="0"/>
                <a:cs typeface="Adobe Arabic" pitchFamily="18" charset="-78"/>
              </a:rPr>
              <a:t>.</a:t>
            </a:r>
            <a:endParaRPr lang="en-US" sz="1100" dirty="0">
              <a:solidFill>
                <a:srgbClr val="222222"/>
              </a:solidFill>
              <a:latin typeface="Calibri" panose="020F0502020204030204" pitchFamily="34" charset="0"/>
              <a:ea typeface="Calibri" panose="020F0502020204030204" pitchFamily="34" charset="0"/>
              <a:cs typeface="Adobe Arabic" pitchFamily="18" charset="-78"/>
            </a:endParaRPr>
          </a:p>
          <a:p>
            <a:pPr marL="342900" lvl="0" indent="-342900" algn="r" rtl="1">
              <a:spcAft>
                <a:spcPts val="1000"/>
              </a:spcAft>
              <a:buSzPts val="1000"/>
              <a:buFont typeface="Symbol" panose="05050102010706020507" pitchFamily="18" charset="2"/>
              <a:buChar char=""/>
              <a:tabLst>
                <a:tab pos="457200" algn="l"/>
              </a:tabLst>
            </a:pPr>
            <a:r>
              <a:rPr lang="ar-SA" sz="1800" b="1" dirty="0">
                <a:solidFill>
                  <a:srgbClr val="222222"/>
                </a:solidFill>
                <a:latin typeface="droid arabic kufi"/>
                <a:ea typeface="Times New Roman" panose="02020603050405020304" pitchFamily="18" charset="0"/>
                <a:cs typeface="Adobe Arabic" pitchFamily="18" charset="-78"/>
              </a:rPr>
              <a:t>ولكن بالنسبة إلى التحليل الفنيِّ فإنَّه يتم النظر إلى البيانات السابقة (التاريخية) فقط</a:t>
            </a:r>
            <a:r>
              <a:rPr lang="en-US" sz="1800" b="1" dirty="0">
                <a:solidFill>
                  <a:srgbClr val="222222"/>
                </a:solidFill>
                <a:latin typeface="droid arabic kufi"/>
                <a:ea typeface="Times New Roman" panose="02020603050405020304" pitchFamily="18" charset="0"/>
                <a:cs typeface="Adobe Arabic" pitchFamily="18" charset="-78"/>
              </a:rPr>
              <a:t>.</a:t>
            </a:r>
            <a:endParaRPr lang="en-US" sz="1100" dirty="0">
              <a:solidFill>
                <a:srgbClr val="222222"/>
              </a:solidFill>
              <a:latin typeface="Calibri" panose="020F0502020204030204" pitchFamily="34" charset="0"/>
              <a:ea typeface="Calibri" panose="020F0502020204030204" pitchFamily="34" charset="0"/>
              <a:cs typeface="Adobe Arabic" pitchFamily="18" charset="-78"/>
            </a:endParaRPr>
          </a:p>
          <a:p>
            <a:pPr lvl="0" algn="r" rtl="1">
              <a:spcBef>
                <a:spcPts val="1500"/>
              </a:spcBef>
              <a:spcAft>
                <a:spcPts val="750"/>
              </a:spcAft>
            </a:pPr>
            <a:r>
              <a:rPr lang="ar-SA" sz="1800" b="1" dirty="0">
                <a:solidFill>
                  <a:srgbClr val="0070C0"/>
                </a:solidFill>
                <a:latin typeface="roboto"/>
                <a:ea typeface="Times New Roman" panose="02020603050405020304" pitchFamily="18" charset="0"/>
                <a:cs typeface="Adobe Arabic" pitchFamily="18" charset="-78"/>
              </a:rPr>
              <a:t>التركيز</a:t>
            </a:r>
            <a:r>
              <a:rPr lang="en-US" sz="1800" b="1" dirty="0">
                <a:solidFill>
                  <a:srgbClr val="0070C0"/>
                </a:solidFill>
                <a:latin typeface="roboto"/>
                <a:ea typeface="Times New Roman" panose="02020603050405020304" pitchFamily="18" charset="0"/>
                <a:cs typeface="Adobe Arabic" pitchFamily="18" charset="-78"/>
              </a:rPr>
              <a:t>:</a:t>
            </a:r>
            <a:endParaRPr lang="en-US" sz="1100" dirty="0">
              <a:solidFill>
                <a:srgbClr val="0070C0"/>
              </a:solidFill>
              <a:latin typeface="Calibri" panose="020F0502020204030204" pitchFamily="34" charset="0"/>
              <a:ea typeface="Calibri" panose="020F0502020204030204" pitchFamily="34" charset="0"/>
              <a:cs typeface="Adobe Arabic" pitchFamily="18" charset="-78"/>
            </a:endParaRPr>
          </a:p>
          <a:p>
            <a:pPr marL="342900" lvl="0" indent="-342900" algn="r" rtl="1">
              <a:spcAft>
                <a:spcPts val="1000"/>
              </a:spcAft>
              <a:buSzPts val="1000"/>
              <a:buFont typeface="Symbol" panose="05050102010706020507" pitchFamily="18" charset="2"/>
              <a:buChar char=""/>
              <a:tabLst>
                <a:tab pos="457200" algn="l"/>
              </a:tabLst>
            </a:pPr>
            <a:r>
              <a:rPr lang="ar-SA" sz="1800" b="1" dirty="0">
                <a:solidFill>
                  <a:srgbClr val="222222"/>
                </a:solidFill>
                <a:latin typeface="droid arabic kufi"/>
                <a:ea typeface="Times New Roman" panose="02020603050405020304" pitchFamily="18" charset="0"/>
                <a:cs typeface="Adobe Arabic" pitchFamily="18" charset="-78"/>
              </a:rPr>
              <a:t>يُركز التحليلُ الأساسيُّ في المقام الأول علَى البيانات المالية</a:t>
            </a:r>
            <a:r>
              <a:rPr lang="en-US" sz="1800" b="1" dirty="0">
                <a:solidFill>
                  <a:srgbClr val="222222"/>
                </a:solidFill>
                <a:latin typeface="droid arabic kufi"/>
                <a:ea typeface="Times New Roman" panose="02020603050405020304" pitchFamily="18" charset="0"/>
                <a:cs typeface="Adobe Arabic" pitchFamily="18" charset="-78"/>
              </a:rPr>
              <a:t> Financial Statements.</a:t>
            </a:r>
            <a:endParaRPr lang="en-US" sz="1100" dirty="0">
              <a:solidFill>
                <a:srgbClr val="222222"/>
              </a:solidFill>
              <a:latin typeface="Calibri" panose="020F0502020204030204" pitchFamily="34" charset="0"/>
              <a:ea typeface="Calibri" panose="020F0502020204030204" pitchFamily="34" charset="0"/>
              <a:cs typeface="Adobe Arabic" pitchFamily="18" charset="-78"/>
            </a:endParaRPr>
          </a:p>
          <a:p>
            <a:pPr marL="342900" lvl="0" indent="-342900" algn="r" rtl="1">
              <a:spcAft>
                <a:spcPts val="1000"/>
              </a:spcAft>
              <a:buSzPts val="1000"/>
              <a:buFont typeface="Symbol" panose="05050102010706020507" pitchFamily="18" charset="2"/>
              <a:buChar char=""/>
              <a:tabLst>
                <a:tab pos="457200" algn="l"/>
              </a:tabLst>
            </a:pPr>
            <a:r>
              <a:rPr lang="ar-SA" sz="1800" b="1" dirty="0">
                <a:solidFill>
                  <a:srgbClr val="222222"/>
                </a:solidFill>
                <a:latin typeface="droid arabic kufi"/>
                <a:ea typeface="Times New Roman" panose="02020603050405020304" pitchFamily="18" charset="0"/>
                <a:cs typeface="Adobe Arabic" pitchFamily="18" charset="-78"/>
              </a:rPr>
              <a:t>في حين يُركز التحليل الفنيُّ علَى الرسوم البيانية مع تحركات الأسعار</a:t>
            </a:r>
            <a:r>
              <a:rPr lang="en-US" sz="1800" b="1" dirty="0">
                <a:solidFill>
                  <a:srgbClr val="222222"/>
                </a:solidFill>
                <a:latin typeface="droid arabic kufi"/>
                <a:ea typeface="Times New Roman" panose="02020603050405020304" pitchFamily="18" charset="0"/>
                <a:cs typeface="Adobe Arabic" pitchFamily="18" charset="-78"/>
              </a:rPr>
              <a:t>.</a:t>
            </a:r>
            <a:endParaRPr lang="en-US" sz="1100" dirty="0">
              <a:solidFill>
                <a:srgbClr val="222222"/>
              </a:solidFill>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995686"/>
            <a:ext cx="2520280" cy="14701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61597443"/>
      </p:ext>
    </p:extLst>
  </p:cSld>
  <p:clrMapOvr>
    <a:masterClrMapping/>
  </p:clrMapOvr>
  <p:transition>
    <p:wipe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5616" y="699542"/>
            <a:ext cx="6264696" cy="1783309"/>
          </a:xfrm>
          <a:prstGeom prst="rect">
            <a:avLst/>
          </a:prstGeom>
        </p:spPr>
        <p:txBody>
          <a:bodyPr wrap="square">
            <a:spAutoFit/>
          </a:bodyPr>
          <a:lstStyle/>
          <a:p>
            <a:pPr algn="ctr" rtl="1">
              <a:lnSpc>
                <a:spcPct val="107000"/>
              </a:lnSpc>
              <a:spcAft>
                <a:spcPts val="800"/>
              </a:spcAft>
              <a:tabLst>
                <a:tab pos="2174240" algn="l"/>
                <a:tab pos="3236595" algn="ctr"/>
              </a:tabLst>
            </a:pPr>
            <a:r>
              <a:rPr lang="ar-EG" sz="2200" b="1" dirty="0">
                <a:solidFill>
                  <a:srgbClr val="A50021"/>
                </a:solidFill>
                <a:latin typeface="Calibri" panose="020F0502020204030204" pitchFamily="34" charset="0"/>
                <a:ea typeface="Times New Roman" panose="02020603050405020304" pitchFamily="18" charset="0"/>
                <a:cs typeface="Adobe Arabic" pitchFamily="18" charset="-78"/>
              </a:rPr>
              <a:t>نشاط -6</a:t>
            </a:r>
            <a:endParaRPr lang="en-US" sz="1100" dirty="0">
              <a:latin typeface="Calibri" panose="020F0502020204030204" pitchFamily="34" charset="0"/>
              <a:ea typeface="Calibri" panose="020F0502020204030204" pitchFamily="34" charset="0"/>
              <a:cs typeface="Adobe Arabic" pitchFamily="18" charset="-78"/>
            </a:endParaRPr>
          </a:p>
          <a:p>
            <a:pPr algn="ctr" rtl="1">
              <a:lnSpc>
                <a:spcPct val="107000"/>
              </a:lnSpc>
              <a:spcAft>
                <a:spcPts val="800"/>
              </a:spcAft>
              <a:tabLst>
                <a:tab pos="2174240" algn="l"/>
                <a:tab pos="3236595" algn="ctr"/>
              </a:tabLst>
            </a:pPr>
            <a:r>
              <a:rPr lang="ar-EG" sz="2200" b="1" u="sng" dirty="0">
                <a:solidFill>
                  <a:srgbClr val="002060"/>
                </a:solidFill>
                <a:latin typeface="Calibri" panose="020F0502020204030204" pitchFamily="34" charset="0"/>
                <a:ea typeface="Times New Roman" panose="02020603050405020304" pitchFamily="18" charset="0"/>
                <a:cs typeface="Adobe Arabic" pitchFamily="18" charset="-78"/>
              </a:rPr>
              <a:t>مناقشة</a:t>
            </a:r>
            <a:endParaRPr lang="en-US" sz="1100" dirty="0">
              <a:latin typeface="Calibri" panose="020F0502020204030204" pitchFamily="34" charset="0"/>
              <a:ea typeface="Calibri" panose="020F0502020204030204" pitchFamily="34" charset="0"/>
              <a:cs typeface="Adobe Arabic" pitchFamily="18" charset="-78"/>
            </a:endParaRPr>
          </a:p>
          <a:p>
            <a:pPr marL="228600" algn="ctr" rtl="1">
              <a:lnSpc>
                <a:spcPct val="107000"/>
              </a:lnSpc>
              <a:spcAft>
                <a:spcPts val="800"/>
              </a:spcAft>
            </a:pPr>
            <a:r>
              <a:rPr lang="ar-EG" sz="2000" b="1" dirty="0">
                <a:solidFill>
                  <a:srgbClr val="A50021"/>
                </a:solidFill>
                <a:latin typeface="Calibri" panose="020F0502020204030204" pitchFamily="34" charset="0"/>
                <a:ea typeface="Times New Roman" panose="02020603050405020304" pitchFamily="18" charset="0"/>
                <a:cs typeface="Adobe Arabic" pitchFamily="18" charset="-78"/>
              </a:rPr>
              <a:t>عزيزي المتدرب</a:t>
            </a:r>
            <a:r>
              <a:rPr lang="ar-EG" sz="2000" b="1" dirty="0" smtClean="0">
                <a:solidFill>
                  <a:srgbClr val="A50021"/>
                </a:solidFill>
                <a:latin typeface="Calibri" panose="020F0502020204030204" pitchFamily="34" charset="0"/>
                <a:ea typeface="Times New Roman" panose="02020603050405020304" pitchFamily="18" charset="0"/>
                <a:cs typeface="Adobe Arabic" pitchFamily="18" charset="-78"/>
              </a:rPr>
              <a:t>:</a:t>
            </a:r>
            <a:r>
              <a:rPr lang="ar-JO" sz="2000" b="1" dirty="0" smtClean="0">
                <a:solidFill>
                  <a:srgbClr val="A50021"/>
                </a:solidFill>
                <a:latin typeface="Calibri" panose="020F0502020204030204" pitchFamily="34" charset="0"/>
                <a:ea typeface="Times New Roman" panose="02020603050405020304" pitchFamily="18" charset="0"/>
                <a:cs typeface="Adobe Arabic" pitchFamily="18" charset="-78"/>
              </a:rPr>
              <a:t> </a:t>
            </a:r>
          </a:p>
          <a:p>
            <a:pPr marL="228600" algn="ctr" rtl="1">
              <a:lnSpc>
                <a:spcPct val="107000"/>
              </a:lnSpc>
              <a:spcAft>
                <a:spcPts val="800"/>
              </a:spcAft>
            </a:pPr>
            <a:r>
              <a:rPr lang="ar-EG" sz="2000" b="1" dirty="0" smtClean="0">
                <a:latin typeface="Calibri" panose="020F0502020204030204" pitchFamily="34" charset="0"/>
                <a:ea typeface="Times New Roman" panose="02020603050405020304" pitchFamily="18" charset="0"/>
                <a:cs typeface="Adobe Arabic" pitchFamily="18" charset="-78"/>
              </a:rPr>
              <a:t>من </a:t>
            </a:r>
            <a:r>
              <a:rPr lang="ar-EG" sz="2000" b="1" dirty="0">
                <a:latin typeface="Calibri" panose="020F0502020204030204" pitchFamily="34" charset="0"/>
                <a:ea typeface="Times New Roman" panose="02020603050405020304" pitchFamily="18" charset="0"/>
                <a:cs typeface="Adobe Arabic" pitchFamily="18" charset="-78"/>
              </a:rPr>
              <a:t>خلال ما تم شرحه تكلم عن الفرق بين التحليل الفني والتحليل </a:t>
            </a:r>
            <a:r>
              <a:rPr lang="ar-EG" sz="2000" b="1" dirty="0" smtClean="0">
                <a:latin typeface="Calibri" panose="020F0502020204030204" pitchFamily="34" charset="0"/>
                <a:ea typeface="Times New Roman" panose="02020603050405020304" pitchFamily="18" charset="0"/>
                <a:cs typeface="Adobe Arabic" pitchFamily="18" charset="-78"/>
              </a:rPr>
              <a:t>الاقتصادي</a:t>
            </a:r>
            <a:r>
              <a:rPr lang="ar-JO" sz="2000" b="1" dirty="0" smtClean="0">
                <a:latin typeface="Calibri" panose="020F0502020204030204" pitchFamily="34" charset="0"/>
                <a:ea typeface="Times New Roman" panose="02020603050405020304" pitchFamily="18" charset="0"/>
                <a:cs typeface="Adobe Arabic" pitchFamily="18" charset="-78"/>
              </a:rPr>
              <a:t>؟</a:t>
            </a:r>
            <a:endParaRPr lang="en-US" sz="1100" dirty="0">
              <a:effectLst/>
              <a:latin typeface="Calibri" panose="020F0502020204030204" pitchFamily="34" charset="0"/>
              <a:ea typeface="Calibri" panose="020F0502020204030204" pitchFamily="34" charset="0"/>
              <a:cs typeface="Adobe Arabic" pitchFamily="18" charset="-78"/>
            </a:endParaRPr>
          </a:p>
        </p:txBody>
      </p:sp>
      <p:pic>
        <p:nvPicPr>
          <p:cNvPr id="3" name="Picture 2"/>
          <p:cNvPicPr>
            <a:picLocks noChangeAspect="1"/>
          </p:cNvPicPr>
          <p:nvPr/>
        </p:nvPicPr>
        <p:blipFill>
          <a:blip r:embed="rId2"/>
          <a:stretch>
            <a:fillRect/>
          </a:stretch>
        </p:blipFill>
        <p:spPr>
          <a:xfrm>
            <a:off x="2843808" y="3075806"/>
            <a:ext cx="3374197" cy="3352786"/>
          </a:xfrm>
          <a:prstGeom prst="rect">
            <a:avLst/>
          </a:prstGeom>
        </p:spPr>
      </p:pic>
    </p:spTree>
    <p:extLst>
      <p:ext uri="{BB962C8B-B14F-4D97-AF65-F5344CB8AC3E}">
        <p14:creationId xmlns:p14="http://schemas.microsoft.com/office/powerpoint/2010/main" val="2539762724"/>
      </p:ext>
    </p:extLst>
  </p:cSld>
  <p:clrMapOvr>
    <a:masterClrMapping/>
  </p:clrMapOvr>
  <p:transition>
    <p:wipe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Youtube icon logo - Transparent PNG &amp; SVG vector f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40702"/>
            <a:ext cx="4392488" cy="4465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7149675"/>
      </p:ext>
    </p:extLst>
  </p:cSld>
  <p:clrMapOvr>
    <a:masterClrMapping/>
  </p:clrMapOvr>
  <p:transition>
    <p:wipe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059832" y="1563638"/>
            <a:ext cx="5483670" cy="2375019"/>
          </a:xfrm>
          <a:prstGeom prst="rect">
            <a:avLst/>
          </a:prstGeom>
        </p:spPr>
        <p:txBody>
          <a:bodyPr wrap="square" lIns="68589" tIns="34295" rIns="68589" bIns="34295">
            <a:spAutoFit/>
          </a:bodyPr>
          <a:lstStyle/>
          <a:p>
            <a:pPr marL="46990" marR="2540" indent="-5080" algn="just" rtl="1">
              <a:spcAft>
                <a:spcPts val="110"/>
              </a:spcAft>
            </a:pPr>
            <a:r>
              <a:rPr lang="ar-SA" sz="1800" b="1" dirty="0">
                <a:latin typeface="Arabic Typesetting" panose="03020402040406030203" pitchFamily="66" charset="-78"/>
                <a:ea typeface="Times New Roman" panose="02020603050405020304" pitchFamily="18" charset="0"/>
                <a:cs typeface="Adobe Arabic" pitchFamily="18" charset="-78"/>
              </a:rPr>
              <a:t>إذا كان السوق بحسب تعریفه ھو مكان التقاء عرض السلع مع الطلب عليه، فإنسوق المال بالمثل ھو مكان التقاء عرض الأموال مع الطلب علیھا. یتم عرضالأموال من أصحاب الفوائض المالیة وھ م المدخرون، أما طالبو الأموال فھم عادة أصحاب العجز  (مثلا  المستثمرون  الراغبون في توسیع مشروعاتھم). ویتم فيھذه السوق ترتیب عملیة الالتقاء تلك (أي بین العرض والطلب) من خلال إصداروتداول أدوات مالیة. </a:t>
            </a:r>
            <a:endParaRPr lang="en-US" sz="1800" dirty="0">
              <a:latin typeface="Arabic Typesetting" panose="03020402040406030203" pitchFamily="66" charset="-78"/>
              <a:ea typeface="Calibri" panose="020F0502020204030204" pitchFamily="34" charset="0"/>
              <a:cs typeface="Adobe Arabic" pitchFamily="18" charset="-78"/>
            </a:endParaRPr>
          </a:p>
          <a:p>
            <a:pPr marL="46990" marR="2540" indent="-5080" algn="just" rtl="1">
              <a:spcAft>
                <a:spcPts val="110"/>
              </a:spcAft>
            </a:pPr>
            <a:r>
              <a:rPr lang="ar-SA" sz="1800" b="1" dirty="0" smtClean="0">
                <a:latin typeface="Arabic Typesetting" panose="03020402040406030203" pitchFamily="66" charset="-78"/>
                <a:ea typeface="Times New Roman" panose="02020603050405020304" pitchFamily="18" charset="0"/>
                <a:cs typeface="Adobe Arabic" pitchFamily="18" charset="-78"/>
              </a:rPr>
              <a:t>تتميز الأسواق </a:t>
            </a:r>
            <a:r>
              <a:rPr lang="ar-SA" sz="1800" b="1" dirty="0">
                <a:latin typeface="Arabic Typesetting" panose="03020402040406030203" pitchFamily="66" charset="-78"/>
                <a:ea typeface="Times New Roman" panose="02020603050405020304" pitchFamily="18" charset="0"/>
                <a:cs typeface="Adobe Arabic" pitchFamily="18" charset="-78"/>
              </a:rPr>
              <a:t>المالیة ببعض الخصائص التي تمیزھا عن </a:t>
            </a:r>
            <a:r>
              <a:rPr lang="ar-SA" sz="1800" b="1" dirty="0" smtClean="0">
                <a:latin typeface="Arabic Typesetting" panose="03020402040406030203" pitchFamily="66" charset="-78"/>
                <a:ea typeface="Times New Roman" panose="02020603050405020304" pitchFamily="18" charset="0"/>
                <a:cs typeface="Adobe Arabic" pitchFamily="18" charset="-78"/>
              </a:rPr>
              <a:t>الأسواق </a:t>
            </a:r>
            <a:r>
              <a:rPr lang="ar-SA" sz="1800" b="1" dirty="0">
                <a:latin typeface="Arabic Typesetting" panose="03020402040406030203" pitchFamily="66" charset="-78"/>
                <a:ea typeface="Times New Roman" panose="02020603050405020304" pitchFamily="18" charset="0"/>
                <a:cs typeface="Adobe Arabic" pitchFamily="18" charset="-78"/>
              </a:rPr>
              <a:t>الحقیقیة، نذكر منھا:  </a:t>
            </a:r>
            <a:endParaRPr lang="en-US" sz="1800" dirty="0">
              <a:latin typeface="Arabic Typesetting" panose="03020402040406030203" pitchFamily="66" charset="-78"/>
              <a:ea typeface="Calibri" panose="020F0502020204030204" pitchFamily="34" charset="0"/>
              <a:cs typeface="Adobe Arabic" pitchFamily="18" charset="-78"/>
            </a:endParaRPr>
          </a:p>
          <a:p>
            <a:pPr marL="342900" marR="2540" lvl="0" indent="-342900" algn="just" rtl="1" fontAlgn="base">
              <a:spcAft>
                <a:spcPts val="480"/>
              </a:spcAft>
              <a:buSzPts val="1300"/>
              <a:buFont typeface="Wingdings" panose="05000000000000000000" pitchFamily="2" charset="2"/>
              <a:buChar char=""/>
            </a:pPr>
            <a:r>
              <a:rPr lang="ar-SA" sz="1800" b="1" dirty="0">
                <a:uFill>
                  <a:solidFill>
                    <a:srgbClr val="000000"/>
                  </a:solidFill>
                </a:uFill>
                <a:latin typeface="Arabic Typesetting" panose="03020402040406030203" pitchFamily="66" charset="-78"/>
                <a:ea typeface="Times New Roman" panose="02020603050405020304" pitchFamily="18" charset="0"/>
                <a:cs typeface="Adobe Arabic" pitchFamily="18" charset="-78"/>
              </a:rPr>
              <a:t>ما </a:t>
            </a:r>
            <a:r>
              <a:rPr lang="ar-JO" sz="1800" b="1" dirty="0">
                <a:uFill>
                  <a:solidFill>
                    <a:srgbClr val="000000"/>
                  </a:solidFill>
                </a:uFill>
                <a:latin typeface="Arabic Typesetting" panose="03020402040406030203" pitchFamily="66" charset="-78"/>
                <a:ea typeface="Times New Roman" panose="02020603050405020304" pitchFamily="18" charset="0"/>
                <a:cs typeface="Adobe Arabic" pitchFamily="18" charset="-78"/>
              </a:rPr>
              <a:t>ي</a:t>
            </a:r>
            <a:r>
              <a:rPr lang="ar-SA" sz="1800" b="1" dirty="0" smtClean="0">
                <a:uFill>
                  <a:solidFill>
                    <a:srgbClr val="000000"/>
                  </a:solidFill>
                </a:uFill>
                <a:latin typeface="Arabic Typesetting" panose="03020402040406030203" pitchFamily="66" charset="-78"/>
                <a:ea typeface="Times New Roman" panose="02020603050405020304" pitchFamily="18" charset="0"/>
                <a:cs typeface="Adobe Arabic" pitchFamily="18" charset="-78"/>
              </a:rPr>
              <a:t>تم تداول</a:t>
            </a:r>
            <a:r>
              <a:rPr lang="ar-JO" sz="1800" b="1" dirty="0" smtClean="0">
                <a:uFill>
                  <a:solidFill>
                    <a:srgbClr val="000000"/>
                  </a:solidFill>
                </a:uFill>
                <a:latin typeface="Arabic Typesetting" panose="03020402040406030203" pitchFamily="66" charset="-78"/>
                <a:ea typeface="Times New Roman" panose="02020603050405020304" pitchFamily="18" charset="0"/>
                <a:cs typeface="Adobe Arabic" pitchFamily="18" charset="-78"/>
              </a:rPr>
              <a:t>ه</a:t>
            </a:r>
            <a:r>
              <a:rPr lang="ar-SA" sz="1800" b="1" dirty="0" smtClean="0">
                <a:uFill>
                  <a:solidFill>
                    <a:srgbClr val="000000"/>
                  </a:solidFill>
                </a:uFill>
                <a:latin typeface="Arabic Typesetting" panose="03020402040406030203" pitchFamily="66" charset="-78"/>
                <a:ea typeface="Times New Roman" panose="02020603050405020304" pitchFamily="18" charset="0"/>
                <a:cs typeface="Adobe Arabic" pitchFamily="18" charset="-78"/>
              </a:rPr>
              <a:t> </a:t>
            </a:r>
            <a:r>
              <a:rPr lang="ar-SA" sz="1800" b="1" dirty="0">
                <a:uFill>
                  <a:solidFill>
                    <a:srgbClr val="000000"/>
                  </a:solidFill>
                </a:uFill>
                <a:latin typeface="Arabic Typesetting" panose="03020402040406030203" pitchFamily="66" charset="-78"/>
                <a:ea typeface="Times New Roman" panose="02020603050405020304" pitchFamily="18" charset="0"/>
                <a:cs typeface="Adobe Arabic" pitchFamily="18" charset="-78"/>
              </a:rPr>
              <a:t>في سوق المال ھو </a:t>
            </a:r>
            <a:r>
              <a:rPr lang="ar-SA" sz="1800" b="1" dirty="0" smtClean="0">
                <a:uFill>
                  <a:solidFill>
                    <a:srgbClr val="000000"/>
                  </a:solidFill>
                </a:uFill>
                <a:latin typeface="Arabic Typesetting" panose="03020402040406030203" pitchFamily="66" charset="-78"/>
                <a:ea typeface="Times New Roman" panose="02020603050405020304" pitchFamily="18" charset="0"/>
                <a:cs typeface="Adobe Arabic" pitchFamily="18" charset="-78"/>
              </a:rPr>
              <a:t>الأوراق </a:t>
            </a:r>
            <a:r>
              <a:rPr lang="ar-SA" sz="1800" b="1" dirty="0">
                <a:uFill>
                  <a:solidFill>
                    <a:srgbClr val="000000"/>
                  </a:solidFill>
                </a:uFill>
                <a:latin typeface="Arabic Typesetting" panose="03020402040406030203" pitchFamily="66" charset="-78"/>
                <a:ea typeface="Times New Roman" panose="02020603050405020304" pitchFamily="18" charset="0"/>
                <a:cs typeface="Adobe Arabic" pitchFamily="18" charset="-78"/>
              </a:rPr>
              <a:t>والأدوات المالیة، مثل أدوات </a:t>
            </a:r>
            <a:r>
              <a:rPr lang="ar-SA" sz="1800" b="1" dirty="0" smtClean="0">
                <a:uFill>
                  <a:solidFill>
                    <a:srgbClr val="000000"/>
                  </a:solidFill>
                </a:uFill>
                <a:latin typeface="Arabic Typesetting" panose="03020402040406030203" pitchFamily="66" charset="-78"/>
                <a:ea typeface="Times New Roman" panose="02020603050405020304" pitchFamily="18" charset="0"/>
                <a:cs typeface="Adobe Arabic" pitchFamily="18" charset="-78"/>
              </a:rPr>
              <a:t>الدین</a:t>
            </a:r>
            <a:endParaRPr lang="ar-EG" sz="1800" dirty="0" smtClean="0">
              <a:uFill>
                <a:solidFill>
                  <a:srgbClr val="000000"/>
                </a:solidFill>
              </a:uFill>
              <a:latin typeface="Arabic Typesetting" panose="03020402040406030203" pitchFamily="66" charset="-78"/>
              <a:ea typeface="Times New Roman" panose="02020603050405020304" pitchFamily="18" charset="0"/>
              <a:cs typeface="Adobe Arabic" pitchFamily="18" charset="-78"/>
            </a:endParaRPr>
          </a:p>
          <a:p>
            <a:pPr marL="342900" marR="2540" lvl="0" indent="-342900" algn="just" rtl="1" fontAlgn="base">
              <a:spcAft>
                <a:spcPts val="480"/>
              </a:spcAft>
              <a:buSzPts val="1300"/>
              <a:buFont typeface="Wingdings" panose="05000000000000000000" pitchFamily="2" charset="2"/>
              <a:buChar char=""/>
            </a:pPr>
            <a:r>
              <a:rPr lang="ar-SA" sz="1800" b="1" dirty="0" smtClean="0">
                <a:latin typeface="Arabic Typesetting" panose="03020402040406030203" pitchFamily="66" charset="-78"/>
                <a:ea typeface="Times New Roman" panose="02020603050405020304" pitchFamily="18" charset="0"/>
                <a:cs typeface="Adobe Arabic" pitchFamily="18" charset="-78"/>
              </a:rPr>
              <a:t>(السندات</a:t>
            </a:r>
            <a:r>
              <a:rPr lang="ar-SA" sz="1800" b="1" dirty="0">
                <a:latin typeface="Arabic Typesetting" panose="03020402040406030203" pitchFamily="66" charset="-78"/>
                <a:ea typeface="Times New Roman" panose="02020603050405020304" pitchFamily="18" charset="0"/>
                <a:cs typeface="Adobe Arabic" pitchFamily="18" charset="-78"/>
              </a:rPr>
              <a:t>)، وأدوات الملكیة ( </a:t>
            </a:r>
            <a:r>
              <a:rPr lang="ar-SA" sz="1800" b="1" dirty="0" err="1" smtClean="0">
                <a:latin typeface="Arabic Typesetting" panose="03020402040406030203" pitchFamily="66" charset="-78"/>
                <a:ea typeface="Times New Roman" panose="02020603050405020304" pitchFamily="18" charset="0"/>
                <a:cs typeface="Adobe Arabic" pitchFamily="18" charset="-78"/>
              </a:rPr>
              <a:t>الأسھم</a:t>
            </a:r>
            <a:r>
              <a:rPr lang="ar-SA" sz="1800" b="1" dirty="0">
                <a:latin typeface="Arabic Typesetting" panose="03020402040406030203" pitchFamily="66" charset="-78"/>
                <a:ea typeface="Times New Roman" panose="02020603050405020304" pitchFamily="18" charset="0"/>
                <a:cs typeface="Adobe Arabic" pitchFamily="18" charset="-78"/>
              </a:rPr>
              <a:t>)، والقروض العقاریة، وغیرھا. </a:t>
            </a:r>
            <a:endParaRPr lang="en-US" sz="1800" dirty="0">
              <a:effectLst/>
              <a:latin typeface="Arabic Typesetting" panose="03020402040406030203" pitchFamily="66" charset="-78"/>
              <a:ea typeface="Calibri" panose="020F0502020204030204" pitchFamily="34" charset="0"/>
              <a:cs typeface="Adobe Arabic" pitchFamily="18" charset="-78"/>
            </a:endParaRPr>
          </a:p>
        </p:txBody>
      </p:sp>
      <p:pic>
        <p:nvPicPr>
          <p:cNvPr id="1026" name="Picture 2" descr="استراتيجيات للمذاكرة ، لمذاكرة أفضل | حديقة المقالات - التربية والتعلم,  حديقة المذاكرة, مقالات تربوية"/>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51670"/>
            <a:ext cx="2520280" cy="14174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Rectangle 2"/>
          <p:cNvSpPr/>
          <p:nvPr/>
        </p:nvSpPr>
        <p:spPr>
          <a:xfrm>
            <a:off x="6134192" y="843558"/>
            <a:ext cx="2123338" cy="587853"/>
          </a:xfrm>
          <a:prstGeom prst="rect">
            <a:avLst/>
          </a:prstGeom>
        </p:spPr>
        <p:txBody>
          <a:bodyPr wrap="none">
            <a:spAutoFit/>
          </a:bodyPr>
          <a:lstStyle/>
          <a:p>
            <a:pPr marL="48260" indent="-6350" algn="r" rtl="1">
              <a:lnSpc>
                <a:spcPct val="115000"/>
              </a:lnSpc>
              <a:spcAft>
                <a:spcPts val="405"/>
              </a:spcAft>
            </a:pPr>
            <a:r>
              <a:rPr lang="ar-SA" sz="2800" b="1" dirty="0">
                <a:solidFill>
                  <a:srgbClr val="C00000"/>
                </a:solidFill>
                <a:latin typeface="Calibri" panose="020F0502020204030204" pitchFamily="34" charset="0"/>
                <a:ea typeface="Times New Roman" panose="02020603050405020304" pitchFamily="18" charset="0"/>
                <a:cs typeface="Adobe Arabic" pitchFamily="18" charset="-78"/>
              </a:rPr>
              <a:t>مفهوم السوق المالي </a:t>
            </a:r>
            <a:endParaRPr lang="en-US" sz="1600" dirty="0">
              <a:solidFill>
                <a:srgbClr val="C00000"/>
              </a:solidFill>
              <a:effectLst/>
              <a:latin typeface="Calibri" panose="020F0502020204030204" pitchFamily="34" charset="0"/>
              <a:ea typeface="Calibri" panose="020F0502020204030204" pitchFamily="34" charset="0"/>
              <a:cs typeface="Adobe Arabic" pitchFamily="18" charset="-78"/>
            </a:endParaRPr>
          </a:p>
        </p:txBody>
      </p:sp>
    </p:spTree>
    <p:extLst>
      <p:ext uri="{BB962C8B-B14F-4D97-AF65-F5344CB8AC3E}">
        <p14:creationId xmlns:p14="http://schemas.microsoft.com/office/powerpoint/2010/main" val="2586890721"/>
      </p:ext>
    </p:extLst>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العقل زينة - Home | Facebook"/>
          <p:cNvSpPr>
            <a:spLocks noChangeAspect="1" noChangeArrowheads="1"/>
          </p:cNvSpPr>
          <p:nvPr/>
        </p:nvSpPr>
        <p:spPr bwMode="auto">
          <a:xfrm>
            <a:off x="8978460" y="-108347"/>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6" name="AutoShape 6" descr="العقل زينة - Home | Facebook"/>
          <p:cNvSpPr>
            <a:spLocks noChangeAspect="1" noChangeArrowheads="1"/>
          </p:cNvSpPr>
          <p:nvPr/>
        </p:nvSpPr>
        <p:spPr bwMode="auto">
          <a:xfrm>
            <a:off x="9092790" y="5953"/>
            <a:ext cx="22866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9" tIns="34295" rIns="68589" bIns="34295" numCol="1" anchor="t" anchorCtr="0" compatLnSpc="1">
            <a:prstTxWarp prst="textNoShape">
              <a:avLst/>
            </a:prstTxWarp>
          </a:bodyPr>
          <a:lstStyle/>
          <a:p>
            <a:endParaRPr lang="ar-EG" dirty="0">
              <a:latin typeface="Adobe Arabic" pitchFamily="18" charset="-78"/>
              <a:cs typeface="Adobe Arabic" pitchFamily="18" charset="-78"/>
            </a:endParaRPr>
          </a:p>
        </p:txBody>
      </p:sp>
      <p:sp>
        <p:nvSpPr>
          <p:cNvPr id="2" name="Rectangle 1"/>
          <p:cNvSpPr/>
          <p:nvPr/>
        </p:nvSpPr>
        <p:spPr>
          <a:xfrm>
            <a:off x="6605984" y="555526"/>
            <a:ext cx="1938351" cy="587853"/>
          </a:xfrm>
          <a:prstGeom prst="rect">
            <a:avLst/>
          </a:prstGeom>
        </p:spPr>
        <p:txBody>
          <a:bodyPr wrap="none">
            <a:spAutoFit/>
          </a:bodyPr>
          <a:lstStyle/>
          <a:p>
            <a:pPr algn="r" rtl="1">
              <a:lnSpc>
                <a:spcPct val="115000"/>
              </a:lnSpc>
              <a:tabLst>
                <a:tab pos="2001520" algn="ctr"/>
              </a:tabLst>
            </a:pPr>
            <a:r>
              <a:rPr lang="ar-SA" sz="2800" b="1" dirty="0">
                <a:solidFill>
                  <a:srgbClr val="0070C0"/>
                </a:solidFill>
                <a:latin typeface="Calibri" panose="020F0502020204030204" pitchFamily="34" charset="0"/>
                <a:ea typeface="Times New Roman" panose="02020603050405020304" pitchFamily="18" charset="0"/>
                <a:cs typeface="Adobe Arabic" pitchFamily="18" charset="-78"/>
              </a:rPr>
              <a:t>أقسام أسواق المال</a:t>
            </a:r>
            <a:r>
              <a:rPr lang="ar-SA" sz="2800" b="1" i="1" dirty="0">
                <a:solidFill>
                  <a:srgbClr val="0070C0"/>
                </a:solidFill>
                <a:latin typeface="Calibri" panose="020F0502020204030204" pitchFamily="34" charset="0"/>
                <a:ea typeface="Times New Roman" panose="02020603050405020304" pitchFamily="18" charset="0"/>
                <a:cs typeface="Adobe Arabic" pitchFamily="18" charset="-78"/>
              </a:rPr>
              <a:t> </a:t>
            </a:r>
            <a:endParaRPr lang="en-US" sz="1600" dirty="0">
              <a:effectLst/>
              <a:latin typeface="Calibri" panose="020F0502020204030204" pitchFamily="34" charset="0"/>
              <a:ea typeface="Calibri" panose="020F0502020204030204" pitchFamily="34" charset="0"/>
              <a:cs typeface="Adobe Arabic" pitchFamily="18" charset="-78"/>
            </a:endParaRPr>
          </a:p>
        </p:txBody>
      </p:sp>
      <p:pic>
        <p:nvPicPr>
          <p:cNvPr id="8" name="Picture 7"/>
          <p:cNvPicPr/>
          <p:nvPr/>
        </p:nvPicPr>
        <p:blipFill>
          <a:blip r:embed="rId2"/>
          <a:stretch>
            <a:fillRect/>
          </a:stretch>
        </p:blipFill>
        <p:spPr>
          <a:xfrm>
            <a:off x="827584" y="627534"/>
            <a:ext cx="5400600" cy="3827060"/>
          </a:xfrm>
          <a:prstGeom prst="rect">
            <a:avLst/>
          </a:prstGeom>
        </p:spPr>
      </p:pic>
    </p:spTree>
    <p:extLst>
      <p:ext uri="{BB962C8B-B14F-4D97-AF65-F5344CB8AC3E}">
        <p14:creationId xmlns:p14="http://schemas.microsoft.com/office/powerpoint/2010/main" val="1941385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07704" y="556568"/>
            <a:ext cx="6758012" cy="2893100"/>
          </a:xfrm>
          <a:prstGeom prst="rect">
            <a:avLst/>
          </a:prstGeom>
        </p:spPr>
        <p:txBody>
          <a:bodyPr wrap="square">
            <a:spAutoFit/>
          </a:bodyPr>
          <a:lstStyle/>
          <a:p>
            <a:pPr marL="48260" indent="-6350" algn="just" rtl="1">
              <a:spcAft>
                <a:spcPts val="1160"/>
              </a:spcAft>
            </a:pPr>
            <a:r>
              <a:rPr lang="ar-SA" sz="2000" b="1" dirty="0">
                <a:solidFill>
                  <a:srgbClr val="002060"/>
                </a:solidFill>
                <a:latin typeface="Calibri" panose="020F0502020204030204" pitchFamily="34" charset="0"/>
                <a:ea typeface="Times New Roman" panose="02020603050405020304" pitchFamily="18" charset="0"/>
                <a:cs typeface="Adobe Arabic" pitchFamily="18" charset="-78"/>
              </a:rPr>
              <a:t>التطور التاریخي لأسواق المال  </a:t>
            </a:r>
            <a:endParaRPr lang="en-US" sz="2000" dirty="0">
              <a:latin typeface="Calibri" panose="020F0502020204030204" pitchFamily="34" charset="0"/>
              <a:ea typeface="Calibri" panose="020F0502020204030204" pitchFamily="34" charset="0"/>
              <a:cs typeface="Adobe Arabic" pitchFamily="18" charset="-78"/>
            </a:endParaRPr>
          </a:p>
          <a:p>
            <a:pPr algn="just" rtl="1"/>
            <a:r>
              <a:rPr lang="ar-SA" sz="2000" b="1" dirty="0">
                <a:latin typeface="Adobe Arabic" pitchFamily="18" charset="-78"/>
                <a:ea typeface="Times New Roman" panose="02020603050405020304" pitchFamily="18" charset="0"/>
                <a:cs typeface="Adobe Arabic" pitchFamily="18" charset="-78"/>
              </a:rPr>
              <a:t>یعتبر تطور </a:t>
            </a:r>
            <a:r>
              <a:rPr lang="ar-SA" sz="2000" b="1" dirty="0" smtClean="0">
                <a:latin typeface="Adobe Arabic" pitchFamily="18" charset="-78"/>
                <a:ea typeface="Times New Roman" panose="02020603050405020304" pitchFamily="18" charset="0"/>
                <a:cs typeface="Adobe Arabic" pitchFamily="18" charset="-78"/>
              </a:rPr>
              <a:t>الأسواق </a:t>
            </a:r>
            <a:r>
              <a:rPr lang="ar-SA" sz="2000" b="1" dirty="0">
                <a:latin typeface="Adobe Arabic" pitchFamily="18" charset="-78"/>
                <a:ea typeface="Times New Roman" panose="02020603050405020304" pitchFamily="18" charset="0"/>
                <a:cs typeface="Adobe Arabic" pitchFamily="18" charset="-78"/>
              </a:rPr>
              <a:t>المالیة جزءً من التطور الطبیعي للاقتصاد، حیث ازدادت وتوسعت الحاجة للموارد المالیة للوحدات الإنتاجیة نتیجة للتطور الاقتصادي للمجتمعات، وفي مقابل ذلك، ازدادت المدخرات لدى الأفراد </a:t>
            </a:r>
            <a:r>
              <a:rPr lang="ar-SA" sz="2000" b="1" dirty="0" err="1">
                <a:latin typeface="Adobe Arabic" pitchFamily="18" charset="-78"/>
                <a:ea typeface="Times New Roman" panose="02020603050405020304" pitchFamily="18" charset="0"/>
                <a:cs typeface="Adobe Arabic" pitchFamily="18" charset="-78"/>
              </a:rPr>
              <a:t>نتیجة</a:t>
            </a:r>
            <a:r>
              <a:rPr lang="ar-SA" sz="2000" b="1" dirty="0">
                <a:latin typeface="Adobe Arabic" pitchFamily="18" charset="-78"/>
                <a:ea typeface="Times New Roman" panose="02020603050405020304" pitchFamily="18" charset="0"/>
                <a:cs typeface="Adobe Arabic" pitchFamily="18" charset="-78"/>
              </a:rPr>
              <a:t> </a:t>
            </a:r>
            <a:r>
              <a:rPr lang="ar-SA" sz="2000" b="1" dirty="0" smtClean="0">
                <a:latin typeface="Adobe Arabic" pitchFamily="18" charset="-78"/>
                <a:ea typeface="Times New Roman" panose="02020603050405020304" pitchFamily="18" charset="0"/>
                <a:cs typeface="Adobe Arabic" pitchFamily="18" charset="-78"/>
              </a:rPr>
              <a:t>زيادة الدخل</a:t>
            </a:r>
            <a:r>
              <a:rPr lang="ar-JO" sz="2000" b="1" dirty="0" smtClean="0">
                <a:latin typeface="Adobe Arabic" pitchFamily="18" charset="-78"/>
                <a:ea typeface="Times New Roman" panose="02020603050405020304" pitchFamily="18" charset="0"/>
                <a:cs typeface="Adobe Arabic" pitchFamily="18" charset="-78"/>
              </a:rPr>
              <a:t> ا</a:t>
            </a:r>
            <a:r>
              <a:rPr lang="ar-SA" sz="2000" b="1" dirty="0" smtClean="0">
                <a:latin typeface="Adobe Arabic" pitchFamily="18" charset="-78"/>
                <a:ea typeface="Times New Roman" panose="02020603050405020304" pitchFamily="18" charset="0"/>
                <a:cs typeface="Adobe Arabic" pitchFamily="18" charset="-78"/>
              </a:rPr>
              <a:t>لقومي</a:t>
            </a:r>
            <a:r>
              <a:rPr lang="ar-SA" sz="2000" b="1" dirty="0">
                <a:latin typeface="Adobe Arabic" pitchFamily="18" charset="-78"/>
                <a:ea typeface="Times New Roman" panose="02020603050405020304" pitchFamily="18" charset="0"/>
                <a:cs typeface="Adobe Arabic" pitchFamily="18" charset="-78"/>
              </a:rPr>
              <a:t>. أدى ھذا الوضع الجدید إلى ظھور المؤسسات المالیة (البنوك مثلا) التي حاولت الربط بین احتیاجات أصحاب العجز وبین رغبة أصحاب الفوائض المالیةفي استثمار تلك الفوائض. كذلك، فقد ابتكرت المؤسسات طرقا ً جدیدة للحصول على احتیاجاتھا المالیة دون اللجوء للبنوك، وذلك من خلال الطرح العام للأسھم والبحث عن ممولین (مشاركین) بشكل مباشر، أو من خلال طرح أدوات دین(سندات) على الجمھور</a:t>
            </a:r>
            <a:r>
              <a:rPr lang="ar-SA" sz="2800" b="1" dirty="0">
                <a:latin typeface="Adobe Arabic" pitchFamily="18" charset="-78"/>
                <a:ea typeface="Times New Roman" panose="02020603050405020304" pitchFamily="18" charset="0"/>
                <a:cs typeface="Adobe Arabic" pitchFamily="18" charset="-78"/>
              </a:rPr>
              <a:t>. </a:t>
            </a:r>
            <a:endParaRPr lang="ar-EG" sz="2800" b="1" dirty="0">
              <a:latin typeface="Adobe Arabic" pitchFamily="18" charset="-78"/>
              <a:cs typeface="Adobe Arabic" pitchFamily="18" charset="-78"/>
            </a:endParaRPr>
          </a:p>
        </p:txBody>
      </p:sp>
    </p:spTree>
    <p:extLst>
      <p:ext uri="{BB962C8B-B14F-4D97-AF65-F5344CB8AC3E}">
        <p14:creationId xmlns:p14="http://schemas.microsoft.com/office/powerpoint/2010/main" val="3017578712"/>
      </p:ext>
    </p:extLst>
  </p:cSld>
  <p:clrMapOvr>
    <a:masterClrMapping/>
  </p:clrMapOvr>
  <p:transition>
    <p:wipe dir="u"/>
  </p:transition>
  <p:timing>
    <p:tnLst>
      <p:par>
        <p:cTn id="1" dur="indefinite" restart="never" nodeType="tmRoot"/>
      </p:par>
    </p:tnLst>
  </p:timing>
</p:sld>
</file>

<file path=ppt/theme/theme1.xml><?xml version="1.0" encoding="utf-8"?>
<a:theme xmlns:a="http://schemas.openxmlformats.org/drawingml/2006/main" name="Paulina template">
  <a:themeElements>
    <a:clrScheme name="Custom 347">
      <a:dk1>
        <a:srgbClr val="756F6F"/>
      </a:dk1>
      <a:lt1>
        <a:srgbClr val="FFFFFF"/>
      </a:lt1>
      <a:dk2>
        <a:srgbClr val="A8A09D"/>
      </a:dk2>
      <a:lt2>
        <a:srgbClr val="F5F1F0"/>
      </a:lt2>
      <a:accent1>
        <a:srgbClr val="AD9B91"/>
      </a:accent1>
      <a:accent2>
        <a:srgbClr val="E2D1C2"/>
      </a:accent2>
      <a:accent3>
        <a:srgbClr val="C4CBBF"/>
      </a:accent3>
      <a:accent4>
        <a:srgbClr val="BFC8CB"/>
      </a:accent4>
      <a:accent5>
        <a:srgbClr val="E9DBDB"/>
      </a:accent5>
      <a:accent6>
        <a:srgbClr val="C5C4BF"/>
      </a:accent6>
      <a:hlink>
        <a:srgbClr val="413A3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442</TotalTime>
  <Words>3062</Words>
  <Application>Microsoft Office PowerPoint</Application>
  <PresentationFormat>عرض على الشاشة (9:16)‏</PresentationFormat>
  <Paragraphs>239</Paragraphs>
  <Slides>65</Slides>
  <Notes>1</Notes>
  <HiddenSlides>0</HiddenSlides>
  <MMClips>0</MMClips>
  <ScaleCrop>false</ScaleCrop>
  <HeadingPairs>
    <vt:vector size="4" baseType="variant">
      <vt:variant>
        <vt:lpstr>نسق</vt:lpstr>
      </vt:variant>
      <vt:variant>
        <vt:i4>1</vt:i4>
      </vt:variant>
      <vt:variant>
        <vt:lpstr>عناوين الشرائح</vt:lpstr>
      </vt:variant>
      <vt:variant>
        <vt:i4>65</vt:i4>
      </vt:variant>
    </vt:vector>
  </HeadingPairs>
  <TitlesOfParts>
    <vt:vector size="66" baseType="lpstr">
      <vt:lpstr>Paulina template</vt:lpstr>
      <vt:lpstr>«الأسواق المالية والأسهم»</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nourhan</dc:creator>
  <cp:lastModifiedBy>شركة أبحاث الدولية للتدريب</cp:lastModifiedBy>
  <cp:revision>46</cp:revision>
  <dcterms:modified xsi:type="dcterms:W3CDTF">2024-06-10T12:24:54Z</dcterms:modified>
</cp:coreProperties>
</file>